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182763" cy="38415913"/>
  <p:notesSz cx="7315200" cy="9601200"/>
  <p:defaultTextStyle>
    <a:defPPr>
      <a:defRPr lang="en-US"/>
    </a:defPPr>
    <a:lvl1pPr marL="0" algn="l" defTabSz="310552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52764" algn="l" defTabSz="310552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105527" algn="l" defTabSz="310552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58291" algn="l" defTabSz="310552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211055" algn="l" defTabSz="310552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63818" algn="l" defTabSz="310552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316581" algn="l" defTabSz="310552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69345" algn="l" defTabSz="310552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422108" algn="l" defTabSz="310552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n Campbell" initials="KC" lastIdx="7" clrIdx="0"/>
  <p:cmAuthor id="1" name="Karen" initials="K" lastIdx="3" clrIdx="1"/>
  <p:cmAuthor id="2" name="mshafto" initials="m" lastIdx="1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3399FF"/>
    <a:srgbClr val="003E72"/>
    <a:srgbClr val="99FFCC"/>
    <a:srgbClr val="66FFCC"/>
    <a:srgbClr val="FFF8C1"/>
    <a:srgbClr val="FFFFCC"/>
    <a:srgbClr val="008080"/>
    <a:srgbClr val="009999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381" autoAdjust="0"/>
    <p:restoredTop sz="99831" autoAdjust="0"/>
  </p:normalViewPr>
  <p:slideViewPr>
    <p:cSldViewPr>
      <p:cViewPr>
        <p:scale>
          <a:sx n="66" d="100"/>
          <a:sy n="66" d="100"/>
        </p:scale>
        <p:origin x="2304" y="10368"/>
      </p:cViewPr>
      <p:guideLst>
        <p:guide orient="horz" pos="12100"/>
        <p:guide pos="856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3779387760334322"/>
          <c:y val="0.1893606873541829"/>
          <c:w val="0.83235901139189794"/>
          <c:h val="0.64546777788579068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Under 16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9</c:v>
                </c:pt>
                <c:pt idx="5">
                  <c:v>18</c:v>
                </c:pt>
                <c:pt idx="6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GCSE (16 yrs)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13</c:v>
                </c:pt>
                <c:pt idx="1">
                  <c:v>6</c:v>
                </c:pt>
                <c:pt idx="2">
                  <c:v>19</c:v>
                </c:pt>
                <c:pt idx="3">
                  <c:v>15</c:v>
                </c:pt>
                <c:pt idx="4">
                  <c:v>27</c:v>
                </c:pt>
                <c:pt idx="5">
                  <c:v>25</c:v>
                </c:pt>
                <c:pt idx="6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Alevels (18 yrs)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11</c:v>
                </c:pt>
                <c:pt idx="1">
                  <c:v>12</c:v>
                </c:pt>
                <c:pt idx="2">
                  <c:v>8</c:v>
                </c:pt>
                <c:pt idx="3">
                  <c:v>14</c:v>
                </c:pt>
                <c:pt idx="4">
                  <c:v>10</c:v>
                </c:pt>
                <c:pt idx="5">
                  <c:v>11</c:v>
                </c:pt>
                <c:pt idx="6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(18+)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32</c:v>
                </c:pt>
                <c:pt idx="1">
                  <c:v>88</c:v>
                </c:pt>
                <c:pt idx="2">
                  <c:v>83</c:v>
                </c:pt>
                <c:pt idx="3">
                  <c:v>67</c:v>
                </c:pt>
                <c:pt idx="4">
                  <c:v>62</c:v>
                </c:pt>
                <c:pt idx="5">
                  <c:v>54</c:v>
                </c:pt>
                <c:pt idx="6">
                  <c:v>57</c:v>
                </c:pt>
              </c:numCache>
            </c:numRef>
          </c:val>
        </c:ser>
        <c:gapWidth val="46"/>
        <c:overlap val="100"/>
        <c:axId val="85218816"/>
        <c:axId val="85220352"/>
      </c:barChart>
      <c:catAx>
        <c:axId val="8521881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5220352"/>
        <c:crosses val="autoZero"/>
        <c:auto val="1"/>
        <c:lblAlgn val="ctr"/>
        <c:lblOffset val="100"/>
      </c:catAx>
      <c:valAx>
        <c:axId val="85220352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52188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0604838456104463E-2"/>
          <c:y val="1.6534568549622479E-2"/>
          <c:w val="0.91432587737165005"/>
          <c:h val="0.1400994507554722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7901527934008249"/>
          <c:y val="0.18009483191751494"/>
          <c:w val="0.78060203412073492"/>
          <c:h val="0.6266741506333478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</c:v>
                </c:pt>
                <c:pt idx="1">
                  <c:v>51</c:v>
                </c:pt>
                <c:pt idx="2">
                  <c:v>56</c:v>
                </c:pt>
                <c:pt idx="3">
                  <c:v>50</c:v>
                </c:pt>
                <c:pt idx="4">
                  <c:v>55</c:v>
                </c:pt>
                <c:pt idx="5">
                  <c:v>52</c:v>
                </c:pt>
                <c:pt idx="6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29</c:v>
                </c:pt>
                <c:pt idx="1">
                  <c:v>57</c:v>
                </c:pt>
                <c:pt idx="2">
                  <c:v>58</c:v>
                </c:pt>
                <c:pt idx="3">
                  <c:v>53</c:v>
                </c:pt>
                <c:pt idx="4">
                  <c:v>54</c:v>
                </c:pt>
                <c:pt idx="5">
                  <c:v>56</c:v>
                </c:pt>
                <c:pt idx="6">
                  <c:v>50</c:v>
                </c:pt>
              </c:numCache>
            </c:numRef>
          </c:val>
        </c:ser>
        <c:gapWidth val="33"/>
        <c:overlap val="100"/>
        <c:axId val="85699584"/>
        <c:axId val="85721856"/>
      </c:barChart>
      <c:catAx>
        <c:axId val="8569958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800"/>
            </a:pPr>
            <a:endParaRPr lang="en-US"/>
          </a:p>
        </c:txPr>
        <c:crossAx val="85721856"/>
        <c:crosses val="autoZero"/>
        <c:auto val="1"/>
        <c:lblAlgn val="ctr"/>
        <c:lblOffset val="100"/>
      </c:catAx>
      <c:valAx>
        <c:axId val="857218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count</a:t>
                </a:r>
                <a:endParaRPr lang="en-GB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569958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8172749324149207"/>
          <c:y val="0.14859650670622679"/>
          <c:w val="0.78974221719472315"/>
          <c:h val="0.6982639060874733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all measures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Sheet1!$A$2:$A$4</c:f>
              <c:strCache>
                <c:ptCount val="3"/>
                <c:pt idx="0">
                  <c:v>young</c:v>
                </c:pt>
                <c:pt idx="1">
                  <c:v>middle</c:v>
                </c:pt>
                <c:pt idx="2">
                  <c:v>older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0.12000000000000002</c:v>
                </c:pt>
                <c:pt idx="1">
                  <c:v>0.13</c:v>
                </c:pt>
                <c:pt idx="2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single factor measures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Sheet1!$A$2:$A$4</c:f>
              <c:strCache>
                <c:ptCount val="3"/>
                <c:pt idx="0">
                  <c:v>young</c:v>
                </c:pt>
                <c:pt idx="1">
                  <c:v>middle</c:v>
                </c:pt>
                <c:pt idx="2">
                  <c:v>older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0.32000000000000017</c:v>
                </c:pt>
                <c:pt idx="1">
                  <c:v>0.29000000000000015</c:v>
                </c:pt>
                <c:pt idx="2">
                  <c:v>0.31000000000000016</c:v>
                </c:pt>
              </c:numCache>
            </c:numRef>
          </c:val>
        </c:ser>
        <c:gapWidth val="61"/>
        <c:axId val="85820928"/>
        <c:axId val="85822464"/>
      </c:barChart>
      <c:catAx>
        <c:axId val="85820928"/>
        <c:scaling>
          <c:orientation val="minMax"/>
        </c:scaling>
        <c:axPos val="b"/>
        <c:tickLblPos val="nextTo"/>
        <c:crossAx val="85822464"/>
        <c:crosses val="autoZero"/>
        <c:auto val="1"/>
        <c:lblAlgn val="ctr"/>
        <c:lblOffset val="100"/>
      </c:catAx>
      <c:valAx>
        <c:axId val="858224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Man correlations </a:t>
                </a:r>
                <a:endParaRPr lang="en-GB" dirty="0"/>
              </a:p>
            </c:rich>
          </c:tx>
          <c:layout/>
        </c:title>
        <c:numFmt formatCode="General" sourceLinked="1"/>
        <c:tickLblPos val="nextTo"/>
        <c:crossAx val="85820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610618428017799"/>
          <c:y val="3.2560484732465624E-2"/>
          <c:w val="0.79389370930284642"/>
          <c:h val="9.7135946247518395E-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plotArea>
      <c:layout>
        <c:manualLayout>
          <c:layoutTarget val="inner"/>
          <c:xMode val="edge"/>
          <c:yMode val="edge"/>
          <c:x val="0.11195008504802147"/>
          <c:y val="2.9420933037601807E-2"/>
          <c:w val="0.50562557225442484"/>
          <c:h val="0.8130670057128148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Fluid intelligence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0.81492849999999994</c:v>
                </c:pt>
                <c:pt idx="1">
                  <c:v>0.80137040000000004</c:v>
                </c:pt>
                <c:pt idx="2">
                  <c:v>0.48123380000000004</c:v>
                </c:pt>
                <c:pt idx="3">
                  <c:v>0.22786100000000001</c:v>
                </c:pt>
                <c:pt idx="4">
                  <c:v>-0.18606390000000023</c:v>
                </c:pt>
                <c:pt idx="5">
                  <c:v>-0.69967749999999995</c:v>
                </c:pt>
                <c:pt idx="6">
                  <c:v>-1.1147024999999999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Source memory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0.8965081999999992</c:v>
                </c:pt>
                <c:pt idx="1">
                  <c:v>0.74686120000000078</c:v>
                </c:pt>
                <c:pt idx="2">
                  <c:v>0.45915440000000002</c:v>
                </c:pt>
                <c:pt idx="3">
                  <c:v>0.13323399999999999</c:v>
                </c:pt>
                <c:pt idx="4">
                  <c:v>-0.21946610000000033</c:v>
                </c:pt>
                <c:pt idx="5">
                  <c:v>-0.75635550000000062</c:v>
                </c:pt>
                <c:pt idx="6">
                  <c:v>-0.88244840000000002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Response time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0.7298778000000008</c:v>
                </c:pt>
                <c:pt idx="1">
                  <c:v>0.77293230000000002</c:v>
                </c:pt>
                <c:pt idx="2">
                  <c:v>0.3169964000000004</c:v>
                </c:pt>
                <c:pt idx="3">
                  <c:v>0.11868680000000002</c:v>
                </c:pt>
                <c:pt idx="4">
                  <c:v>-0.30730420000000053</c:v>
                </c:pt>
                <c:pt idx="5">
                  <c:v>-0.5235465999999992</c:v>
                </c:pt>
                <c:pt idx="6">
                  <c:v>-1.0298391999999983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Memory recall
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0.77686800000000078</c:v>
                </c:pt>
                <c:pt idx="1">
                  <c:v>0.62632130000000064</c:v>
                </c:pt>
                <c:pt idx="2">
                  <c:v>0.43745230000000046</c:v>
                </c:pt>
                <c:pt idx="3">
                  <c:v>0.28042750000000033</c:v>
                </c:pt>
                <c:pt idx="4">
                  <c:v>-0.27717410000000031</c:v>
                </c:pt>
                <c:pt idx="5">
                  <c:v>-0.74554050000000005</c:v>
                </c:pt>
                <c:pt idx="6">
                  <c:v>-0.77935180000000093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Unfamiliar face recognition 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0.45600220000000002</c:v>
                </c:pt>
                <c:pt idx="1">
                  <c:v>0.47699850000000038</c:v>
                </c:pt>
                <c:pt idx="2">
                  <c:v>0.44444610000000001</c:v>
                </c:pt>
                <c:pt idx="3">
                  <c:v>0.22572449999999999</c:v>
                </c:pt>
                <c:pt idx="4">
                  <c:v>-9.4133600000000026E-2</c:v>
                </c:pt>
                <c:pt idx="5">
                  <c:v>-0.56809679999999996</c:v>
                </c:pt>
                <c:pt idx="6">
                  <c:v>-0.7921601999999992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Emotion recognition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0.43601570000000039</c:v>
                </c:pt>
                <c:pt idx="1">
                  <c:v>0.4475922</c:v>
                </c:pt>
                <c:pt idx="2">
                  <c:v>0.40393260000000031</c:v>
                </c:pt>
                <c:pt idx="3">
                  <c:v>0.25047380000000002</c:v>
                </c:pt>
                <c:pt idx="4">
                  <c:v>-5.8441899999999956E-2</c:v>
                </c:pt>
                <c:pt idx="5">
                  <c:v>-0.48968580000000039</c:v>
                </c:pt>
                <c:pt idx="6">
                  <c:v>-0.84368430000000005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Visual short term memory 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0.32687990000000067</c:v>
                </c:pt>
                <c:pt idx="1">
                  <c:v>0.54287300000000005</c:v>
                </c:pt>
                <c:pt idx="2">
                  <c:v>0.28962390000000032</c:v>
                </c:pt>
                <c:pt idx="3">
                  <c:v>0.25798700000000002</c:v>
                </c:pt>
                <c:pt idx="4">
                  <c:v>-6.3871600000000001E-2</c:v>
                </c:pt>
                <c:pt idx="5">
                  <c:v>-0.32973180000000002</c:v>
                </c:pt>
                <c:pt idx="6">
                  <c:v>-0.92351159999999921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Picture naming accuracy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>
                  <c:v>0.3785409000000004</c:v>
                </c:pt>
                <c:pt idx="1">
                  <c:v>0.31653110000000001</c:v>
                </c:pt>
                <c:pt idx="2">
                  <c:v>0.42676600000000031</c:v>
                </c:pt>
                <c:pt idx="3">
                  <c:v>0.2521659</c:v>
                </c:pt>
                <c:pt idx="4">
                  <c:v>-5.0386000000000077E-2</c:v>
                </c:pt>
                <c:pt idx="5">
                  <c:v>-0.44949640000000002</c:v>
                </c:pt>
                <c:pt idx="6">
                  <c:v>-0.76769210000000065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Familiar face recognition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Sheet1!$J$2:$J$8</c:f>
              <c:numCache>
                <c:formatCode>General</c:formatCode>
                <c:ptCount val="7"/>
                <c:pt idx="0">
                  <c:v>-0.21563140000000017</c:v>
                </c:pt>
                <c:pt idx="1">
                  <c:v>0.28069670000000002</c:v>
                </c:pt>
                <c:pt idx="2">
                  <c:v>0.52946869999999957</c:v>
                </c:pt>
                <c:pt idx="3">
                  <c:v>0.42488570000000048</c:v>
                </c:pt>
                <c:pt idx="4">
                  <c:v>6.9922200000000101E-2</c:v>
                </c:pt>
                <c:pt idx="5">
                  <c:v>-0.32662140000000039</c:v>
                </c:pt>
                <c:pt idx="6">
                  <c:v>-0.93564110000000078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Tip-of-the-tongue rate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Sheet1!$K$2:$K$8</c:f>
              <c:numCache>
                <c:formatCode>General</c:formatCode>
                <c:ptCount val="7"/>
                <c:pt idx="0">
                  <c:v>0.17250000000000001</c:v>
                </c:pt>
                <c:pt idx="1">
                  <c:v>0.32030000000000047</c:v>
                </c:pt>
                <c:pt idx="2">
                  <c:v>0.24750000000000016</c:v>
                </c:pt>
                <c:pt idx="3">
                  <c:v>0.20770000000000016</c:v>
                </c:pt>
                <c:pt idx="4">
                  <c:v>1.1500000000000015E-2</c:v>
                </c:pt>
                <c:pt idx="5">
                  <c:v>-0.2586</c:v>
                </c:pt>
                <c:pt idx="6">
                  <c:v>-0.6742000000000008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Multitasking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Sheet1!$L$2:$L$8</c:f>
              <c:numCache>
                <c:formatCode>General</c:formatCode>
                <c:ptCount val="7"/>
                <c:pt idx="0">
                  <c:v>0.253</c:v>
                </c:pt>
                <c:pt idx="1">
                  <c:v>0.28860000000000002</c:v>
                </c:pt>
                <c:pt idx="2">
                  <c:v>0.26120000000000004</c:v>
                </c:pt>
                <c:pt idx="3">
                  <c:v>4.7699999999999999E-2</c:v>
                </c:pt>
                <c:pt idx="4">
                  <c:v>-2.1300000000000006E-2</c:v>
                </c:pt>
                <c:pt idx="5">
                  <c:v>-0.25820000000000004</c:v>
                </c:pt>
                <c:pt idx="6">
                  <c:v>-0.4833000000000004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Motor learning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Sheet1!$M$2:$M$8</c:f>
              <c:numCache>
                <c:formatCode>General</c:formatCode>
                <c:ptCount val="7"/>
                <c:pt idx="0">
                  <c:v>-5.8044099999999987E-2</c:v>
                </c:pt>
                <c:pt idx="1">
                  <c:v>0.37333860000000046</c:v>
                </c:pt>
                <c:pt idx="2">
                  <c:v>0.2853603000000004</c:v>
                </c:pt>
                <c:pt idx="3">
                  <c:v>-3.9083400000000011E-2</c:v>
                </c:pt>
                <c:pt idx="4">
                  <c:v>1.9359700000000001E-2</c:v>
                </c:pt>
                <c:pt idx="5">
                  <c:v>-0.24879990000000027</c:v>
                </c:pt>
                <c:pt idx="6">
                  <c:v>-0.45183960000000001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Repetition priming
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Sheet1!$N$2:$N$8</c:f>
              <c:numCache>
                <c:formatCode>General</c:formatCode>
                <c:ptCount val="7"/>
                <c:pt idx="0">
                  <c:v>0.61719560000000095</c:v>
                </c:pt>
                <c:pt idx="1">
                  <c:v>8.6774000000000105E-3</c:v>
                </c:pt>
                <c:pt idx="2">
                  <c:v>0.36635670000000048</c:v>
                </c:pt>
                <c:pt idx="3">
                  <c:v>2.8786200000000001E-2</c:v>
                </c:pt>
                <c:pt idx="4">
                  <c:v>-0.126751</c:v>
                </c:pt>
                <c:pt idx="5">
                  <c:v>-0.45234650000000032</c:v>
                </c:pt>
                <c:pt idx="6">
                  <c:v>-0.14923710000000026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Positive emotion processing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Sheet1!$O$2:$O$8</c:f>
              <c:numCache>
                <c:formatCode>General</c:formatCode>
                <c:ptCount val="7"/>
                <c:pt idx="0">
                  <c:v>0.2288</c:v>
                </c:pt>
                <c:pt idx="1">
                  <c:v>5.9200000000000003E-2</c:v>
                </c:pt>
                <c:pt idx="2">
                  <c:v>9.6500000000000044E-2</c:v>
                </c:pt>
                <c:pt idx="3">
                  <c:v>0.14640000000000017</c:v>
                </c:pt>
                <c:pt idx="4">
                  <c:v>0.13639999999999999</c:v>
                </c:pt>
                <c:pt idx="5">
                  <c:v>-0.31150000000000033</c:v>
                </c:pt>
                <c:pt idx="6">
                  <c:v>-0.24800000000000016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Negative emotion processing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Sheet1!$P$2:$P$8</c:f>
              <c:numCache>
                <c:formatCode>General</c:formatCode>
                <c:ptCount val="7"/>
                <c:pt idx="0">
                  <c:v>-6.6100000000000006E-2</c:v>
                </c:pt>
                <c:pt idx="1">
                  <c:v>5.2200000000000003E-2</c:v>
                </c:pt>
                <c:pt idx="2">
                  <c:v>-1.5800000000000022E-2</c:v>
                </c:pt>
                <c:pt idx="3">
                  <c:v>7.060000000000001E-2</c:v>
                </c:pt>
                <c:pt idx="4">
                  <c:v>4.5200000000000004E-2</c:v>
                </c:pt>
                <c:pt idx="5">
                  <c:v>0.22889999999999999</c:v>
                </c:pt>
                <c:pt idx="6">
                  <c:v>-0.36400000000000032</c:v>
                </c:pt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Comprehension speed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Sheet1!$Q$2:$Q$8</c:f>
              <c:numCache>
                <c:formatCode>General</c:formatCode>
                <c:ptCount val="7"/>
                <c:pt idx="0">
                  <c:v>-0.20325860000000001</c:v>
                </c:pt>
                <c:pt idx="1">
                  <c:v>-3.1383100000000011E-2</c:v>
                </c:pt>
                <c:pt idx="2">
                  <c:v>0.12491149999999998</c:v>
                </c:pt>
                <c:pt idx="3">
                  <c:v>0.18574170000000026</c:v>
                </c:pt>
                <c:pt idx="4">
                  <c:v>4.4001100000000001E-2</c:v>
                </c:pt>
                <c:pt idx="5">
                  <c:v>-0.1273871</c:v>
                </c:pt>
                <c:pt idx="6">
                  <c:v>-0.11002560000000008</c:v>
                </c:pt>
              </c:numCache>
            </c:numRef>
          </c:val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Comprehension errors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Sheet1!$R$2:$R$8</c:f>
              <c:numCache>
                <c:formatCode>General</c:formatCode>
                <c:ptCount val="7"/>
                <c:pt idx="0">
                  <c:v>0.30030660000000048</c:v>
                </c:pt>
                <c:pt idx="1">
                  <c:v>-0.1623291</c:v>
                </c:pt>
                <c:pt idx="2">
                  <c:v>-8.6759900000000098E-2</c:v>
                </c:pt>
                <c:pt idx="3">
                  <c:v>-3.1875600000000039E-2</c:v>
                </c:pt>
                <c:pt idx="4">
                  <c:v>7.1911100000000006E-2</c:v>
                </c:pt>
                <c:pt idx="5">
                  <c:v>9.9556200000000192E-2</c:v>
                </c:pt>
                <c:pt idx="6">
                  <c:v>-3.8932799999999997E-2</c:v>
                </c:pt>
              </c:numCache>
            </c:numRef>
          </c:val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Force matching 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Sheet1!$S$2:$S$8</c:f>
              <c:numCache>
                <c:formatCode>General</c:formatCode>
                <c:ptCount val="7"/>
                <c:pt idx="0">
                  <c:v>-0.10522020000000017</c:v>
                </c:pt>
                <c:pt idx="1">
                  <c:v>0.19636300000000001</c:v>
                </c:pt>
                <c:pt idx="2">
                  <c:v>-0.21182480000000001</c:v>
                </c:pt>
                <c:pt idx="3">
                  <c:v>7.5634099999999996E-2</c:v>
                </c:pt>
                <c:pt idx="4">
                  <c:v>-0.2236813</c:v>
                </c:pt>
                <c:pt idx="5">
                  <c:v>-0.13058429999999999</c:v>
                </c:pt>
                <c:pt idx="6">
                  <c:v>0.36171660000000033</c:v>
                </c:pt>
              </c:numCache>
            </c:numRef>
          </c:val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Proverb knowledge 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Sheet1!$T$2:$T$8</c:f>
              <c:numCache>
                <c:formatCode>General</c:formatCode>
                <c:ptCount val="7"/>
                <c:pt idx="0">
                  <c:v>-0.52774130000000063</c:v>
                </c:pt>
                <c:pt idx="1">
                  <c:v>-0.15124190000000026</c:v>
                </c:pt>
                <c:pt idx="2">
                  <c:v>3.2834300000000045E-2</c:v>
                </c:pt>
                <c:pt idx="3">
                  <c:v>9.3646600000000066E-2</c:v>
                </c:pt>
                <c:pt idx="4">
                  <c:v>0.24274610000000027</c:v>
                </c:pt>
                <c:pt idx="5">
                  <c:v>-6.4462400000000128E-2</c:v>
                </c:pt>
                <c:pt idx="6">
                  <c:v>0.10718040000000002</c:v>
                </c:pt>
              </c:numCache>
            </c:numRef>
          </c:val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Crystallized intelligence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Sheet1!$U$2:$U$8</c:f>
              <c:numCache>
                <c:formatCode>General</c:formatCode>
                <c:ptCount val="7"/>
                <c:pt idx="0">
                  <c:v>-0.52630969999999999</c:v>
                </c:pt>
                <c:pt idx="1">
                  <c:v>-0.2267207</c:v>
                </c:pt>
                <c:pt idx="2">
                  <c:v>2.2460299999999999E-2</c:v>
                </c:pt>
                <c:pt idx="3">
                  <c:v>9.5786500000000024E-2</c:v>
                </c:pt>
                <c:pt idx="4">
                  <c:v>0.17340200000000017</c:v>
                </c:pt>
                <c:pt idx="5">
                  <c:v>-4.0460400000000056E-2</c:v>
                </c:pt>
                <c:pt idx="6">
                  <c:v>0.25294529999999998</c:v>
                </c:pt>
              </c:numCache>
            </c:numRef>
          </c:val>
        </c:ser>
        <c:marker val="1"/>
        <c:axId val="86210432"/>
        <c:axId val="86211968"/>
      </c:lineChart>
      <c:catAx>
        <c:axId val="8621043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800"/>
            </a:pPr>
            <a:endParaRPr lang="en-US"/>
          </a:p>
        </c:txPr>
        <c:crossAx val="86211968"/>
        <c:crossesAt val="-1.5"/>
        <c:auto val="1"/>
        <c:lblAlgn val="ctr"/>
        <c:lblOffset val="100"/>
      </c:catAx>
      <c:valAx>
        <c:axId val="86211968"/>
        <c:scaling>
          <c:orientation val="minMax"/>
        </c:scaling>
        <c:delete val="1"/>
        <c:axPos val="l"/>
        <c:numFmt formatCode="#,##0.00" sourceLinked="0"/>
        <c:tickLblPos val="none"/>
        <c:crossAx val="86210432"/>
        <c:crossesAt val="1"/>
        <c:crossBetween val="between"/>
      </c:valAx>
    </c:plotArea>
    <c:legend>
      <c:legendPos val="r"/>
      <c:layout>
        <c:manualLayout>
          <c:xMode val="edge"/>
          <c:yMode val="edge"/>
          <c:x val="0.66550435419340415"/>
          <c:y val="6.05271852911003E-4"/>
          <c:w val="0.29384861954476366"/>
          <c:h val="0.98648779284264088"/>
        </c:manualLayout>
      </c:layout>
      <c:txPr>
        <a:bodyPr/>
        <a:lstStyle/>
        <a:p>
          <a:pPr>
            <a:defRPr sz="1000"/>
          </a:pPr>
          <a:endParaRPr lang="en-US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plotArea>
      <c:layout>
        <c:manualLayout>
          <c:layoutTarget val="inner"/>
          <c:xMode val="edge"/>
          <c:yMode val="edge"/>
          <c:x val="0.23322300126374837"/>
          <c:y val="3.8405989078136631E-2"/>
          <c:w val="0.76677699873625149"/>
          <c:h val="0.8078066112312307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Fluid intelligence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0.81492849999999994</c:v>
                </c:pt>
                <c:pt idx="1">
                  <c:v>0.80137040000000004</c:v>
                </c:pt>
                <c:pt idx="2">
                  <c:v>0.48123380000000004</c:v>
                </c:pt>
                <c:pt idx="3">
                  <c:v>0.22786100000000001</c:v>
                </c:pt>
                <c:pt idx="4">
                  <c:v>-0.18606390000000023</c:v>
                </c:pt>
                <c:pt idx="5">
                  <c:v>-0.69967749999999995</c:v>
                </c:pt>
                <c:pt idx="6">
                  <c:v>-1.1147024999999999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Source memory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0.8965081999999992</c:v>
                </c:pt>
                <c:pt idx="1">
                  <c:v>0.74686120000000078</c:v>
                </c:pt>
                <c:pt idx="2">
                  <c:v>0.45915440000000002</c:v>
                </c:pt>
                <c:pt idx="3">
                  <c:v>0.13323399999999999</c:v>
                </c:pt>
                <c:pt idx="4">
                  <c:v>-0.21946610000000033</c:v>
                </c:pt>
                <c:pt idx="5">
                  <c:v>-0.75635550000000062</c:v>
                </c:pt>
                <c:pt idx="6">
                  <c:v>-0.88244840000000002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Response time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0.7298778000000008</c:v>
                </c:pt>
                <c:pt idx="1">
                  <c:v>0.77293230000000002</c:v>
                </c:pt>
                <c:pt idx="2">
                  <c:v>0.3169964000000004</c:v>
                </c:pt>
                <c:pt idx="3">
                  <c:v>0.11868680000000002</c:v>
                </c:pt>
                <c:pt idx="4">
                  <c:v>-0.30730420000000053</c:v>
                </c:pt>
                <c:pt idx="5">
                  <c:v>-0.5235465999999992</c:v>
                </c:pt>
                <c:pt idx="6">
                  <c:v>-1.0298391999999983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Memory recall
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0.77686800000000078</c:v>
                </c:pt>
                <c:pt idx="1">
                  <c:v>0.62632130000000064</c:v>
                </c:pt>
                <c:pt idx="2">
                  <c:v>0.43745230000000046</c:v>
                </c:pt>
                <c:pt idx="3">
                  <c:v>0.28042750000000033</c:v>
                </c:pt>
                <c:pt idx="4">
                  <c:v>-0.27717410000000031</c:v>
                </c:pt>
                <c:pt idx="5">
                  <c:v>-0.74554050000000005</c:v>
                </c:pt>
                <c:pt idx="6">
                  <c:v>-0.77935180000000093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Visual short term memory  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18-27</c:v>
                </c:pt>
                <c:pt idx="1">
                  <c:v>28-37</c:v>
                </c:pt>
                <c:pt idx="2">
                  <c:v>38-47</c:v>
                </c:pt>
                <c:pt idx="3">
                  <c:v>48-57</c:v>
                </c:pt>
                <c:pt idx="4">
                  <c:v>58-67</c:v>
                </c:pt>
                <c:pt idx="5">
                  <c:v>68-77</c:v>
                </c:pt>
                <c:pt idx="6">
                  <c:v>78-88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0.32687990000000067</c:v>
                </c:pt>
                <c:pt idx="1">
                  <c:v>0.54287300000000005</c:v>
                </c:pt>
                <c:pt idx="2">
                  <c:v>0.28962390000000032</c:v>
                </c:pt>
                <c:pt idx="3">
                  <c:v>0.25798700000000002</c:v>
                </c:pt>
                <c:pt idx="4">
                  <c:v>-6.3871600000000001E-2</c:v>
                </c:pt>
                <c:pt idx="5">
                  <c:v>-0.32973180000000002</c:v>
                </c:pt>
                <c:pt idx="6">
                  <c:v>-0.92351159999999921</c:v>
                </c:pt>
              </c:numCache>
            </c:numRef>
          </c:val>
        </c:ser>
        <c:marker val="1"/>
        <c:axId val="86333312"/>
        <c:axId val="86353024"/>
      </c:lineChart>
      <c:catAx>
        <c:axId val="8633331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800"/>
            </a:pPr>
            <a:endParaRPr lang="en-US"/>
          </a:p>
        </c:txPr>
        <c:crossAx val="86353024"/>
        <c:crossesAt val="-1.5"/>
        <c:auto val="1"/>
        <c:lblAlgn val="ctr"/>
        <c:lblOffset val="100"/>
      </c:catAx>
      <c:valAx>
        <c:axId val="863530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Z-score </a:t>
                </a:r>
              </a:p>
            </c:rich>
          </c:tx>
          <c:layout/>
        </c:title>
        <c:numFmt formatCode="#,##0.0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6333312"/>
        <c:crossesAt val="1"/>
        <c:crossBetween val="between"/>
      </c:valAx>
    </c:plotArea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3DA6F-E4AB-4ABE-BF65-E2CE8533C550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4425" y="720725"/>
            <a:ext cx="2546350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85BAC-C3B6-49A1-B7B8-D0949D1A0D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061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0552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52764" algn="l" defTabSz="310552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05527" algn="l" defTabSz="310552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58291" algn="l" defTabSz="310552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11055" algn="l" defTabSz="310552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63818" algn="l" defTabSz="310552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316581" algn="l" defTabSz="310552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69345" algn="l" defTabSz="310552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422108" algn="l" defTabSz="310552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84425" y="720725"/>
            <a:ext cx="2546350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5BAC-C3B6-49A1-B7B8-D0949D1A0DB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8707" y="11933837"/>
            <a:ext cx="23105349" cy="82345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7416" y="21769017"/>
            <a:ext cx="19027935" cy="98174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5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05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58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11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63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16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69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422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18336" y="8074459"/>
            <a:ext cx="16857088" cy="172089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7068" y="8074459"/>
            <a:ext cx="50118219" cy="172089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252" y="24685786"/>
            <a:ext cx="23105349" cy="7629827"/>
          </a:xfrm>
        </p:spPr>
        <p:txBody>
          <a:bodyPr anchor="t"/>
          <a:lstStyle>
            <a:lvl1pPr algn="l">
              <a:defRPr sz="1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7252" y="16282308"/>
            <a:ext cx="23105349" cy="8403479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5276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10552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5829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11055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763818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31658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869345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422108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7070" y="47059494"/>
            <a:ext cx="33487654" cy="133104025"/>
          </a:xfrm>
        </p:spPr>
        <p:txBody>
          <a:bodyPr/>
          <a:lstStyle>
            <a:lvl1pPr>
              <a:defRPr sz="9500"/>
            </a:lvl1pPr>
            <a:lvl2pPr>
              <a:defRPr sz="82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687770" y="47059494"/>
            <a:ext cx="33487654" cy="133104025"/>
          </a:xfrm>
        </p:spPr>
        <p:txBody>
          <a:bodyPr/>
          <a:lstStyle>
            <a:lvl1pPr>
              <a:defRPr sz="9500"/>
            </a:lvl1pPr>
            <a:lvl2pPr>
              <a:defRPr sz="82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140" y="1538420"/>
            <a:ext cx="24464488" cy="640265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9138" y="8599122"/>
            <a:ext cx="12010441" cy="3583704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52764" indent="0">
              <a:buNone/>
              <a:defRPr sz="6800" b="1"/>
            </a:lvl2pPr>
            <a:lvl3pPr marL="3105527" indent="0">
              <a:buNone/>
              <a:defRPr sz="6100" b="1"/>
            </a:lvl3pPr>
            <a:lvl4pPr marL="4658291" indent="0">
              <a:buNone/>
              <a:defRPr sz="5400" b="1"/>
            </a:lvl4pPr>
            <a:lvl5pPr marL="6211055" indent="0">
              <a:buNone/>
              <a:defRPr sz="5400" b="1"/>
            </a:lvl5pPr>
            <a:lvl6pPr marL="7763818" indent="0">
              <a:buNone/>
              <a:defRPr sz="5400" b="1"/>
            </a:lvl6pPr>
            <a:lvl7pPr marL="9316581" indent="0">
              <a:buNone/>
              <a:defRPr sz="5400" b="1"/>
            </a:lvl7pPr>
            <a:lvl8pPr marL="10869345" indent="0">
              <a:buNone/>
              <a:defRPr sz="5400" b="1"/>
            </a:lvl8pPr>
            <a:lvl9pPr marL="12422108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9138" y="12182825"/>
            <a:ext cx="12010441" cy="22133616"/>
          </a:xfrm>
        </p:spPr>
        <p:txBody>
          <a:bodyPr/>
          <a:lstStyle>
            <a:lvl1pPr>
              <a:defRPr sz="82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08470" y="8599122"/>
            <a:ext cx="12015158" cy="3583704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52764" indent="0">
              <a:buNone/>
              <a:defRPr sz="6800" b="1"/>
            </a:lvl2pPr>
            <a:lvl3pPr marL="3105527" indent="0">
              <a:buNone/>
              <a:defRPr sz="6100" b="1"/>
            </a:lvl3pPr>
            <a:lvl4pPr marL="4658291" indent="0">
              <a:buNone/>
              <a:defRPr sz="5400" b="1"/>
            </a:lvl4pPr>
            <a:lvl5pPr marL="6211055" indent="0">
              <a:buNone/>
              <a:defRPr sz="5400" b="1"/>
            </a:lvl5pPr>
            <a:lvl6pPr marL="7763818" indent="0">
              <a:buNone/>
              <a:defRPr sz="5400" b="1"/>
            </a:lvl6pPr>
            <a:lvl7pPr marL="9316581" indent="0">
              <a:buNone/>
              <a:defRPr sz="5400" b="1"/>
            </a:lvl7pPr>
            <a:lvl8pPr marL="10869345" indent="0">
              <a:buNone/>
              <a:defRPr sz="5400" b="1"/>
            </a:lvl8pPr>
            <a:lvl9pPr marL="12422108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08470" y="12182825"/>
            <a:ext cx="12015158" cy="22133616"/>
          </a:xfrm>
        </p:spPr>
        <p:txBody>
          <a:bodyPr/>
          <a:lstStyle>
            <a:lvl1pPr>
              <a:defRPr sz="82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141" y="1529525"/>
            <a:ext cx="8942943" cy="6509363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7707" y="1529526"/>
            <a:ext cx="15195919" cy="32786917"/>
          </a:xfrm>
        </p:spPr>
        <p:txBody>
          <a:bodyPr/>
          <a:lstStyle>
            <a:lvl1pPr>
              <a:defRPr sz="10900"/>
            </a:lvl1pPr>
            <a:lvl2pPr>
              <a:defRPr sz="9500"/>
            </a:lvl2pPr>
            <a:lvl3pPr>
              <a:defRPr sz="82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9141" y="8038889"/>
            <a:ext cx="8942943" cy="26277555"/>
          </a:xfrm>
        </p:spPr>
        <p:txBody>
          <a:bodyPr/>
          <a:lstStyle>
            <a:lvl1pPr marL="0" indent="0">
              <a:buNone/>
              <a:defRPr sz="4800"/>
            </a:lvl1pPr>
            <a:lvl2pPr marL="1552764" indent="0">
              <a:buNone/>
              <a:defRPr sz="4100"/>
            </a:lvl2pPr>
            <a:lvl3pPr marL="3105527" indent="0">
              <a:buNone/>
              <a:defRPr sz="3300"/>
            </a:lvl3pPr>
            <a:lvl4pPr marL="4658291" indent="0">
              <a:buNone/>
              <a:defRPr sz="3100"/>
            </a:lvl4pPr>
            <a:lvl5pPr marL="6211055" indent="0">
              <a:buNone/>
              <a:defRPr sz="3100"/>
            </a:lvl5pPr>
            <a:lvl6pPr marL="7763818" indent="0">
              <a:buNone/>
              <a:defRPr sz="3100"/>
            </a:lvl6pPr>
            <a:lvl7pPr marL="9316581" indent="0">
              <a:buNone/>
              <a:defRPr sz="3100"/>
            </a:lvl7pPr>
            <a:lvl8pPr marL="10869345" indent="0">
              <a:buNone/>
              <a:defRPr sz="3100"/>
            </a:lvl8pPr>
            <a:lvl9pPr marL="12422108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8013" y="26891140"/>
            <a:ext cx="16309658" cy="3174653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28013" y="3432534"/>
            <a:ext cx="16309658" cy="23049548"/>
          </a:xfrm>
        </p:spPr>
        <p:txBody>
          <a:bodyPr/>
          <a:lstStyle>
            <a:lvl1pPr marL="0" indent="0">
              <a:buNone/>
              <a:defRPr sz="10900"/>
            </a:lvl1pPr>
            <a:lvl2pPr marL="1552764" indent="0">
              <a:buNone/>
              <a:defRPr sz="9500"/>
            </a:lvl2pPr>
            <a:lvl3pPr marL="3105527" indent="0">
              <a:buNone/>
              <a:defRPr sz="8200"/>
            </a:lvl3pPr>
            <a:lvl4pPr marL="4658291" indent="0">
              <a:buNone/>
              <a:defRPr sz="6800"/>
            </a:lvl4pPr>
            <a:lvl5pPr marL="6211055" indent="0">
              <a:buNone/>
              <a:defRPr sz="6800"/>
            </a:lvl5pPr>
            <a:lvl6pPr marL="7763818" indent="0">
              <a:buNone/>
              <a:defRPr sz="6800"/>
            </a:lvl6pPr>
            <a:lvl7pPr marL="9316581" indent="0">
              <a:buNone/>
              <a:defRPr sz="6800"/>
            </a:lvl7pPr>
            <a:lvl8pPr marL="10869345" indent="0">
              <a:buNone/>
              <a:defRPr sz="6800"/>
            </a:lvl8pPr>
            <a:lvl9pPr marL="12422108" indent="0">
              <a:buNone/>
              <a:defRPr sz="6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8013" y="30065790"/>
            <a:ext cx="16309658" cy="4508532"/>
          </a:xfrm>
        </p:spPr>
        <p:txBody>
          <a:bodyPr/>
          <a:lstStyle>
            <a:lvl1pPr marL="0" indent="0">
              <a:buNone/>
              <a:defRPr sz="4800"/>
            </a:lvl1pPr>
            <a:lvl2pPr marL="1552764" indent="0">
              <a:buNone/>
              <a:defRPr sz="4100"/>
            </a:lvl2pPr>
            <a:lvl3pPr marL="3105527" indent="0">
              <a:buNone/>
              <a:defRPr sz="3300"/>
            </a:lvl3pPr>
            <a:lvl4pPr marL="4658291" indent="0">
              <a:buNone/>
              <a:defRPr sz="3100"/>
            </a:lvl4pPr>
            <a:lvl5pPr marL="6211055" indent="0">
              <a:buNone/>
              <a:defRPr sz="3100"/>
            </a:lvl5pPr>
            <a:lvl6pPr marL="7763818" indent="0">
              <a:buNone/>
              <a:defRPr sz="3100"/>
            </a:lvl6pPr>
            <a:lvl7pPr marL="9316581" indent="0">
              <a:buNone/>
              <a:defRPr sz="3100"/>
            </a:lvl7pPr>
            <a:lvl8pPr marL="10869345" indent="0">
              <a:buNone/>
              <a:defRPr sz="3100"/>
            </a:lvl8pPr>
            <a:lvl9pPr marL="12422108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9140" y="1538420"/>
            <a:ext cx="24464488" cy="6402651"/>
          </a:xfrm>
          <a:prstGeom prst="rect">
            <a:avLst/>
          </a:prstGeom>
        </p:spPr>
        <p:txBody>
          <a:bodyPr vert="horz" lIns="310553" tIns="155276" rIns="310553" bIns="15527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9140" y="8963715"/>
            <a:ext cx="24464488" cy="25352727"/>
          </a:xfrm>
          <a:prstGeom prst="rect">
            <a:avLst/>
          </a:prstGeom>
        </p:spPr>
        <p:txBody>
          <a:bodyPr vert="horz" lIns="310553" tIns="155276" rIns="310553" bIns="155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59139" y="35605865"/>
            <a:ext cx="6342645" cy="2045291"/>
          </a:xfrm>
          <a:prstGeom prst="rect">
            <a:avLst/>
          </a:prstGeom>
        </p:spPr>
        <p:txBody>
          <a:bodyPr vert="horz" lIns="310553" tIns="155276" rIns="310553" bIns="155276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4B06-7D34-44C2-9EA3-0BDE9F5F1FC5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87444" y="35605865"/>
            <a:ext cx="8607876" cy="2045291"/>
          </a:xfrm>
          <a:prstGeom prst="rect">
            <a:avLst/>
          </a:prstGeom>
        </p:spPr>
        <p:txBody>
          <a:bodyPr vert="horz" lIns="310553" tIns="155276" rIns="310553" bIns="155276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80981" y="35605865"/>
            <a:ext cx="6342645" cy="2045291"/>
          </a:xfrm>
          <a:prstGeom prst="rect">
            <a:avLst/>
          </a:prstGeom>
        </p:spPr>
        <p:txBody>
          <a:bodyPr vert="horz" lIns="310553" tIns="155276" rIns="310553" bIns="155276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2A488-FAD9-442E-8612-831A10C2E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05527" rtl="0" eaLnBrk="1" latinLnBrk="0" hangingPunct="1">
        <a:spcBef>
          <a:spcPct val="0"/>
        </a:spcBef>
        <a:buNone/>
        <a:defRPr sz="1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4573" indent="-1164573" algn="l" defTabSz="3105527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1pPr>
      <a:lvl2pPr marL="2523240" indent="-970478" algn="l" defTabSz="3105527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81908" indent="-776381" algn="l" defTabSz="3105527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34672" indent="-776381" algn="l" defTabSz="3105527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87436" indent="-776381" algn="l" defTabSz="3105527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540200" indent="-776381" algn="l" defTabSz="3105527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92963" indent="-776381" algn="l" defTabSz="3105527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645727" indent="-776381" algn="l" defTabSz="3105527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98491" indent="-776381" algn="l" defTabSz="3105527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0552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52764" algn="l" defTabSz="310552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05527" algn="l" defTabSz="310552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58291" algn="l" defTabSz="310552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11055" algn="l" defTabSz="310552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63818" algn="l" defTabSz="310552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316581" algn="l" defTabSz="310552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69345" algn="l" defTabSz="310552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422108" algn="l" defTabSz="310552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6.jpeg"/><Relationship Id="rId5" Type="http://schemas.openxmlformats.org/officeDocument/2006/relationships/image" Target="../media/image3.png"/><Relationship Id="rId10" Type="http://schemas.openxmlformats.org/officeDocument/2006/relationships/chart" Target="../charts/chart3.xml"/><Relationship Id="rId4" Type="http://schemas.openxmlformats.org/officeDocument/2006/relationships/image" Target="../media/image2.png"/><Relationship Id="rId9" Type="http://schemas.openxmlformats.org/officeDocument/2006/relationships/chart" Target="../charts/chart2.xml"/><Relationship Id="rId1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3859333" y="5310412"/>
            <a:ext cx="12765496" cy="25774449"/>
          </a:xfrm>
          <a:prstGeom prst="roundRect">
            <a:avLst>
              <a:gd name="adj" fmla="val 5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517082" y="5435979"/>
            <a:ext cx="12765496" cy="8443385"/>
          </a:xfrm>
          <a:prstGeom prst="roundRect">
            <a:avLst>
              <a:gd name="adj" fmla="val 5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endParaRPr lang="en-GB" dirty="0"/>
          </a:p>
        </p:txBody>
      </p:sp>
      <p:sp>
        <p:nvSpPr>
          <p:cNvPr id="49" name="Round Same Side Corner Rectangle 48"/>
          <p:cNvSpPr/>
          <p:nvPr/>
        </p:nvSpPr>
        <p:spPr>
          <a:xfrm>
            <a:off x="517082" y="5339059"/>
            <a:ext cx="12765496" cy="109852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r>
              <a:rPr lang="en-GB" sz="4200" b="1" dirty="0" smtClean="0">
                <a:solidFill>
                  <a:srgbClr val="1F497D">
                    <a:lumMod val="75000"/>
                  </a:srgbClr>
                </a:solidFill>
              </a:rPr>
              <a:t>Introduction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662861" y="36971465"/>
            <a:ext cx="4600611" cy="759137"/>
          </a:xfrm>
          <a:prstGeom prst="rect">
            <a:avLst/>
          </a:prstGeom>
          <a:noFill/>
        </p:spPr>
        <p:txBody>
          <a:bodyPr wrap="none" lIns="67993" tIns="33996" rIns="67993" bIns="33996" rtlCol="0">
            <a:spAutoFit/>
          </a:bodyPr>
          <a:lstStyle/>
          <a:p>
            <a:r>
              <a:rPr lang="en-GB" sz="4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www.cam-can.com</a:t>
            </a:r>
            <a:endParaRPr lang="en-GB" sz="45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22705988" y="0"/>
            <a:ext cx="4476775" cy="3311630"/>
            <a:chOff x="0" y="1"/>
            <a:chExt cx="4986860" cy="3690293"/>
          </a:xfrm>
        </p:grpSpPr>
        <p:sp>
          <p:nvSpPr>
            <p:cNvPr id="37" name="Rectangle 36"/>
            <p:cNvSpPr/>
            <p:nvPr/>
          </p:nvSpPr>
          <p:spPr>
            <a:xfrm>
              <a:off x="0" y="1"/>
              <a:ext cx="4968552" cy="369029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5758" tIns="37879" rIns="75758" bIns="37879"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1" y="377927"/>
              <a:ext cx="4986859" cy="109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758" tIns="37879" rIns="75758" bIns="37879">
              <a:spAutoFit/>
            </a:bodyPr>
            <a:lstStyle/>
            <a:p>
              <a:pPr algn="ctr">
                <a:defRPr/>
              </a:pPr>
              <a:r>
                <a:rPr lang="en-GB" sz="5900" b="1" spc="446" dirty="0">
                  <a:latin typeface="Tahoma" pitchFamily="34" charset="0"/>
                  <a:cs typeface="Tahoma" pitchFamily="34" charset="0"/>
                </a:rPr>
                <a:t>CSLB</a:t>
              </a:r>
              <a:endParaRPr lang="en-US" sz="4900" b="1" spc="446" dirty="0">
                <a:latin typeface="Tahoma" pitchFamily="34" charset="0"/>
                <a:cs typeface="Tahoma" pitchFamily="34" charset="0"/>
              </a:endParaRPr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602062"/>
              <a:ext cx="4906430" cy="1295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ound Same Side Corner Rectangle 31"/>
          <p:cNvSpPr/>
          <p:nvPr/>
        </p:nvSpPr>
        <p:spPr>
          <a:xfrm>
            <a:off x="13849951" y="5314826"/>
            <a:ext cx="12765496" cy="116314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r>
              <a:rPr lang="en-GB" sz="4200" b="1" dirty="0" smtClean="0">
                <a:solidFill>
                  <a:srgbClr val="1F497D">
                    <a:lumMod val="75000"/>
                  </a:srgbClr>
                </a:solidFill>
              </a:rPr>
              <a:t>Results</a:t>
            </a:r>
            <a:endParaRPr lang="en-GB" dirty="0"/>
          </a:p>
        </p:txBody>
      </p:sp>
      <p:sp>
        <p:nvSpPr>
          <p:cNvPr id="1029" name="AutoShape 5" descr="CamCANlogo23181802.png"/>
          <p:cNvSpPr>
            <a:spLocks noChangeAspect="1" noChangeArrowheads="1"/>
          </p:cNvSpPr>
          <p:nvPr/>
        </p:nvSpPr>
        <p:spPr bwMode="auto">
          <a:xfrm>
            <a:off x="83890" y="-146809"/>
            <a:ext cx="164355" cy="309755"/>
          </a:xfrm>
          <a:prstGeom prst="rect">
            <a:avLst/>
          </a:prstGeom>
          <a:noFill/>
        </p:spPr>
        <p:txBody>
          <a:bodyPr vert="horz" wrap="square" lIns="67993" tIns="33996" rIns="67993" bIns="3399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AutoShape 7" descr="CamCANlogo23181802.png"/>
          <p:cNvSpPr>
            <a:spLocks noChangeAspect="1" noChangeArrowheads="1"/>
          </p:cNvSpPr>
          <p:nvPr/>
        </p:nvSpPr>
        <p:spPr bwMode="auto">
          <a:xfrm>
            <a:off x="83890" y="-146809"/>
            <a:ext cx="164355" cy="309755"/>
          </a:xfrm>
          <a:prstGeom prst="rect">
            <a:avLst/>
          </a:prstGeom>
          <a:noFill/>
        </p:spPr>
        <p:txBody>
          <a:bodyPr vert="horz" wrap="square" lIns="67993" tIns="33996" rIns="67993" bIns="3399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8" name="Picture 224" descr="W:\useful_info\CSL Publications\POSTERS\logos\Cambridge_logo_for_poster_cr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86385" y="36655143"/>
            <a:ext cx="6020206" cy="115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" name="Picture 3" descr="W:\useful_info\logos\mrc_logo_trans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115266" y="36655142"/>
            <a:ext cx="2758813" cy="1141098"/>
          </a:xfrm>
          <a:prstGeom prst="rect">
            <a:avLst/>
          </a:prstGeom>
          <a:noFill/>
        </p:spPr>
      </p:pic>
      <p:pic>
        <p:nvPicPr>
          <p:cNvPr id="26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378255" y="36638828"/>
            <a:ext cx="4460340" cy="1091171"/>
          </a:xfrm>
          <a:prstGeom prst="rect">
            <a:avLst/>
          </a:prstGeom>
          <a:noFill/>
          <a:ln w="57150">
            <a:solidFill>
              <a:srgbClr val="99FFCC"/>
            </a:solidFill>
            <a:miter lim="800000"/>
            <a:headEnd/>
            <a:tailEnd/>
          </a:ln>
        </p:spPr>
      </p:pic>
      <p:grpSp>
        <p:nvGrpSpPr>
          <p:cNvPr id="116" name="Group 115"/>
          <p:cNvGrpSpPr/>
          <p:nvPr/>
        </p:nvGrpSpPr>
        <p:grpSpPr>
          <a:xfrm>
            <a:off x="-242136" y="0"/>
            <a:ext cx="2846592" cy="2923915"/>
            <a:chOff x="27109042" y="0"/>
            <a:chExt cx="3170933" cy="3258246"/>
          </a:xfrm>
        </p:grpSpPr>
        <p:sp>
          <p:nvSpPr>
            <p:cNvPr id="161" name="Rectangle 160"/>
            <p:cNvSpPr/>
            <p:nvPr/>
          </p:nvSpPr>
          <p:spPr>
            <a:xfrm>
              <a:off x="27351490" y="0"/>
              <a:ext cx="2928485" cy="3258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5758" tIns="37879" rIns="75758" bIns="37879" rtlCol="0" anchor="ctr"/>
            <a:lstStyle/>
            <a:p>
              <a:pPr algn="ctr"/>
              <a:endParaRPr lang="en-US"/>
            </a:p>
          </p:txBody>
        </p:sp>
        <p:pic>
          <p:nvPicPr>
            <p:cNvPr id="270" name="Picture 269" descr="CamCANlogo23181802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109042" y="449934"/>
              <a:ext cx="3170933" cy="246506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5" name="TextBox 4"/>
          <p:cNvSpPr txBox="1"/>
          <p:nvPr/>
        </p:nvSpPr>
        <p:spPr>
          <a:xfrm>
            <a:off x="190" y="2957533"/>
            <a:ext cx="27182574" cy="1747630"/>
          </a:xfrm>
          <a:prstGeom prst="rect">
            <a:avLst/>
          </a:prstGeom>
          <a:solidFill>
            <a:schemeClr val="bg1"/>
          </a:solidFill>
        </p:spPr>
        <p:txBody>
          <a:bodyPr wrap="square" lIns="81191" tIns="133844" rIns="81191" bIns="133844" rtlCol="0">
            <a:spAutoFit/>
          </a:bodyPr>
          <a:lstStyle/>
          <a:p>
            <a:pPr marL="267688"/>
            <a:r>
              <a:rPr lang="en-US" sz="3200" b="1" dirty="0" smtClean="0">
                <a:cs typeface="Arial" pitchFamily="34" charset="0"/>
              </a:rPr>
              <a:t>Meredith A Shafto, Cam-CAN, and Lorraine K Tyler</a:t>
            </a:r>
          </a:p>
          <a:p>
            <a:pPr marL="267688"/>
            <a:r>
              <a:rPr lang="en-US" sz="3200" i="1" dirty="0" smtClean="0">
                <a:cs typeface="Arial" pitchFamily="34" charset="0"/>
              </a:rPr>
              <a:t>Centre for Speech, Language and the Brain, University of Cambridge, UK</a:t>
            </a:r>
            <a:r>
              <a:rPr lang="en-US" sz="3600" i="1" dirty="0" smtClean="0">
                <a:cs typeface="Arial" pitchFamily="34" charset="0"/>
              </a:rPr>
              <a:t>.</a:t>
            </a:r>
          </a:p>
          <a:p>
            <a:pPr marL="267688" algn="r"/>
            <a:r>
              <a:rPr lang="en-US" sz="2800" dirty="0" smtClean="0">
                <a:cs typeface="Courier New" pitchFamily="49" charset="0"/>
              </a:rPr>
              <a:t>mshafto@csl.psychol.cam.ac.uk </a:t>
            </a:r>
            <a:endParaRPr lang="en-US" sz="3200" dirty="0"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90181" y="265784"/>
            <a:ext cx="196255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Diversity in successful aging: </a:t>
            </a:r>
          </a:p>
          <a:p>
            <a:r>
              <a:rPr lang="en-GB" sz="7200" dirty="0" smtClean="0">
                <a:solidFill>
                  <a:schemeClr val="bg1"/>
                </a:solidFill>
              </a:rPr>
              <a:t>Deep cognitive </a:t>
            </a:r>
            <a:r>
              <a:rPr lang="en-GB" sz="7200" dirty="0" err="1" smtClean="0">
                <a:solidFill>
                  <a:schemeClr val="bg1"/>
                </a:solidFill>
              </a:rPr>
              <a:t>phenotyping</a:t>
            </a:r>
            <a:r>
              <a:rPr lang="en-GB" sz="7200" dirty="0" smtClean="0">
                <a:solidFill>
                  <a:schemeClr val="bg1"/>
                </a:solidFill>
              </a:rPr>
              <a:t> of the Cam-CAN cohort</a:t>
            </a:r>
            <a:endParaRPr lang="en-GB" sz="7200" dirty="0">
              <a:solidFill>
                <a:schemeClr val="bg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5175557" y="6462540"/>
            <a:ext cx="10094268" cy="731031"/>
          </a:xfrm>
          <a:prstGeom prst="rect">
            <a:avLst/>
          </a:prstGeom>
        </p:spPr>
        <p:txBody>
          <a:bodyPr wrap="square" lIns="81191" tIns="40595" rIns="81191" bIns="40595">
            <a:spAutoFit/>
          </a:bodyPr>
          <a:lstStyle/>
          <a:p>
            <a:pPr algn="ctr"/>
            <a:r>
              <a:rPr lang="en-GB" sz="42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Age relationships</a:t>
            </a:r>
            <a:endParaRPr lang="en-US" sz="4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14311461" y="7110612"/>
            <a:ext cx="12023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557933" y="14239404"/>
            <a:ext cx="12765496" cy="6840760"/>
          </a:xfrm>
          <a:prstGeom prst="roundRect">
            <a:avLst>
              <a:gd name="adj" fmla="val 5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endParaRPr lang="en-GB" dirty="0"/>
          </a:p>
        </p:txBody>
      </p:sp>
      <p:sp>
        <p:nvSpPr>
          <p:cNvPr id="120" name="Round Same Side Corner Rectangle 119"/>
          <p:cNvSpPr/>
          <p:nvPr/>
        </p:nvSpPr>
        <p:spPr>
          <a:xfrm>
            <a:off x="557933" y="14142484"/>
            <a:ext cx="12745416" cy="1098526"/>
          </a:xfrm>
          <a:prstGeom prst="round2SameRect">
            <a:avLst>
              <a:gd name="adj1" fmla="val 36994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r>
              <a:rPr lang="en-GB" sz="4200" b="1" dirty="0" smtClean="0">
                <a:solidFill>
                  <a:srgbClr val="1F497D">
                    <a:lumMod val="75000"/>
                  </a:srgbClr>
                </a:solidFill>
              </a:rPr>
              <a:t>Participants</a:t>
            </a:r>
            <a:endParaRPr lang="en-GB" dirty="0"/>
          </a:p>
        </p:txBody>
      </p:sp>
      <p:sp>
        <p:nvSpPr>
          <p:cNvPr id="129" name="Rectangle 128"/>
          <p:cNvSpPr/>
          <p:nvPr/>
        </p:nvSpPr>
        <p:spPr>
          <a:xfrm>
            <a:off x="629941" y="15319524"/>
            <a:ext cx="11484842" cy="630496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3600" dirty="0" smtClean="0"/>
              <a:t>N=706 adults cognitively health adults, aged 18-88</a:t>
            </a:r>
            <a:endParaRPr lang="en-GB" sz="3600" dirty="0"/>
          </a:p>
        </p:txBody>
      </p:sp>
      <p:sp>
        <p:nvSpPr>
          <p:cNvPr id="130" name="Rounded Rectangle 129"/>
          <p:cNvSpPr/>
          <p:nvPr/>
        </p:nvSpPr>
        <p:spPr>
          <a:xfrm>
            <a:off x="557933" y="21584220"/>
            <a:ext cx="12765496" cy="14689632"/>
          </a:xfrm>
          <a:prstGeom prst="roundRect">
            <a:avLst>
              <a:gd name="adj" fmla="val 5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r>
              <a:rPr lang="en-GB" dirty="0" smtClean="0"/>
              <a:t>Proverb comprehension</a:t>
            </a:r>
            <a:endParaRPr lang="en-GB" dirty="0"/>
          </a:p>
        </p:txBody>
      </p:sp>
      <p:sp>
        <p:nvSpPr>
          <p:cNvPr id="131" name="Round Same Side Corner Rectangle 130"/>
          <p:cNvSpPr/>
          <p:nvPr/>
        </p:nvSpPr>
        <p:spPr>
          <a:xfrm>
            <a:off x="557933" y="21512212"/>
            <a:ext cx="12765496" cy="109852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r>
              <a:rPr lang="en-GB" sz="4200" b="1" dirty="0" smtClean="0">
                <a:solidFill>
                  <a:srgbClr val="1F497D">
                    <a:lumMod val="75000"/>
                  </a:srgbClr>
                </a:solidFill>
              </a:rPr>
              <a:t>Cognitive measures</a:t>
            </a:r>
            <a:endParaRPr lang="en-GB" dirty="0"/>
          </a:p>
        </p:txBody>
      </p:sp>
      <p:sp>
        <p:nvSpPr>
          <p:cNvPr id="136" name="Rectangle 135"/>
          <p:cNvSpPr/>
          <p:nvPr/>
        </p:nvSpPr>
        <p:spPr>
          <a:xfrm>
            <a:off x="15175557" y="14372469"/>
            <a:ext cx="10094268" cy="731031"/>
          </a:xfrm>
          <a:prstGeom prst="rect">
            <a:avLst/>
          </a:prstGeom>
        </p:spPr>
        <p:txBody>
          <a:bodyPr wrap="square" lIns="81191" tIns="40595" rIns="81191" bIns="40595">
            <a:spAutoFit/>
          </a:bodyPr>
          <a:lstStyle/>
          <a:p>
            <a:pPr algn="ctr"/>
            <a:r>
              <a:rPr lang="en-GB" sz="42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Correlations across measures</a:t>
            </a:r>
            <a:endParaRPr lang="en-US" sz="4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14167445" y="15020541"/>
            <a:ext cx="12023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15175557" y="19640004"/>
            <a:ext cx="10094268" cy="731031"/>
          </a:xfrm>
          <a:prstGeom prst="rect">
            <a:avLst/>
          </a:prstGeom>
        </p:spPr>
        <p:txBody>
          <a:bodyPr wrap="square" lIns="81191" tIns="40595" rIns="81191" bIns="40595">
            <a:spAutoFit/>
          </a:bodyPr>
          <a:lstStyle/>
          <a:p>
            <a:pPr algn="ctr"/>
            <a:r>
              <a:rPr lang="en-GB" sz="42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Principle components</a:t>
            </a:r>
            <a:endParaRPr lang="en-US" sz="4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>
            <a:off x="14167445" y="20216068"/>
            <a:ext cx="12023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39"/>
          <p:cNvSpPr/>
          <p:nvPr/>
        </p:nvSpPr>
        <p:spPr>
          <a:xfrm>
            <a:off x="13879413" y="31474228"/>
            <a:ext cx="12765496" cy="4799624"/>
          </a:xfrm>
          <a:prstGeom prst="roundRect">
            <a:avLst>
              <a:gd name="adj" fmla="val 5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endParaRPr lang="en-GB" dirty="0"/>
          </a:p>
        </p:txBody>
      </p:sp>
      <p:sp>
        <p:nvSpPr>
          <p:cNvPr id="141" name="Round Same Side Corner Rectangle 140"/>
          <p:cNvSpPr/>
          <p:nvPr/>
        </p:nvSpPr>
        <p:spPr>
          <a:xfrm>
            <a:off x="13879413" y="31377308"/>
            <a:ext cx="12765496" cy="1098526"/>
          </a:xfrm>
          <a:prstGeom prst="round2SameRect">
            <a:avLst>
              <a:gd name="adj1" fmla="val 30924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993" tIns="33996" rIns="67993" bIns="33996" rtlCol="0" anchor="ctr"/>
          <a:lstStyle/>
          <a:p>
            <a:pPr algn="ctr"/>
            <a:r>
              <a:rPr lang="en-GB" sz="4200" b="1" dirty="0" smtClean="0">
                <a:solidFill>
                  <a:srgbClr val="1F497D">
                    <a:lumMod val="75000"/>
                  </a:srgbClr>
                </a:solidFill>
              </a:rPr>
              <a:t>Summary &amp; Conclusions</a:t>
            </a:r>
            <a:endParaRPr lang="en-GB" dirty="0"/>
          </a:p>
        </p:txBody>
      </p:sp>
      <p:graphicFrame>
        <p:nvGraphicFramePr>
          <p:cNvPr id="143" name="Chart 142"/>
          <p:cNvGraphicFramePr/>
          <p:nvPr/>
        </p:nvGraphicFramePr>
        <p:xfrm>
          <a:off x="9270901" y="15967596"/>
          <a:ext cx="38164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4" name="Chart 143"/>
          <p:cNvGraphicFramePr/>
          <p:nvPr/>
        </p:nvGraphicFramePr>
        <p:xfrm>
          <a:off x="5022429" y="16039604"/>
          <a:ext cx="41044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5" name="Rectangle 144"/>
          <p:cNvSpPr/>
          <p:nvPr/>
        </p:nvSpPr>
        <p:spPr>
          <a:xfrm>
            <a:off x="701949" y="16111612"/>
            <a:ext cx="3960440" cy="999828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000" dirty="0" smtClean="0"/>
              <a:t>Sample of ~3000 participants drawn from the general population within Cambridge, UK.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629941" y="26302303"/>
            <a:ext cx="123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memory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629941" y="23957735"/>
            <a:ext cx="2304256" cy="507385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</a:rPr>
              <a:t>domains:</a:t>
            </a:r>
            <a:endParaRPr lang="en-GB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629941" y="24497639"/>
            <a:ext cx="1974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Intelligence &amp; </a:t>
            </a: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attention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629941" y="28044615"/>
            <a:ext cx="131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language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629941" y="29844815"/>
            <a:ext cx="1242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emotion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629941" y="3207067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motor &amp; action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3078213" y="23957735"/>
            <a:ext cx="1944216" cy="507385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tasks: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989981" y="34206679"/>
            <a:ext cx="11953328" cy="19231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5758" tIns="37879" rIns="75758" bIns="37879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Tasks administered in 4 testing sessions, part of a range of demographic, cognitive, and neural testing </a:t>
            </a:r>
          </a:p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Tasks administered to all participants, except for  2 equal-sized subgroups:</a:t>
            </a:r>
          </a:p>
          <a:p>
            <a:pPr marL="711200" lvl="1">
              <a:buFont typeface="Arial" pitchFamily="34" charset="0"/>
              <a:buChar char="•"/>
            </a:pPr>
            <a:r>
              <a:rPr lang="en-GB" sz="2000" i="1" dirty="0" smtClean="0"/>
              <a:t>Subgroup 1: no motor learning, force matching, or emotion reactivity &amp; regulation tasks</a:t>
            </a:r>
          </a:p>
          <a:p>
            <a:pPr marL="711200" lvl="1">
              <a:buFont typeface="Arial" pitchFamily="34" charset="0"/>
              <a:buChar char="•"/>
            </a:pPr>
            <a:r>
              <a:rPr lang="en-GB" sz="2000" i="1" dirty="0" smtClean="0"/>
              <a:t>Subgroup 2: no emotional memory task</a:t>
            </a:r>
          </a:p>
          <a:p>
            <a:pPr marL="0" lvl="1">
              <a:buFont typeface="Arial" pitchFamily="34" charset="0"/>
              <a:buChar char="•"/>
            </a:pPr>
            <a:r>
              <a:rPr lang="en-GB" sz="2000" i="1" dirty="0" smtClean="0"/>
              <a:t>Key variables from each task submitted to confirmatory factor analysis to create representative measures</a:t>
            </a:r>
          </a:p>
          <a:p>
            <a:pPr marL="0" lvl="1">
              <a:buFont typeface="Arial" pitchFamily="34" charset="0"/>
              <a:buChar char="•"/>
            </a:pPr>
            <a:r>
              <a:rPr lang="en-GB" sz="2000" i="1" dirty="0" smtClean="0"/>
              <a:t>5 measures selected as typical “cognitive decline” measures based on previous research (see Introduction)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3078213" y="24497639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</a:rPr>
              <a:t>Cattell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culture fair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3078213" y="24970582"/>
            <a:ext cx="1659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Spot the word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3078213" y="32517001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Simple &amp; Choice RT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078213" y="26302303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Visual short term memory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3078213" y="2674621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Emotional memory</a:t>
            </a:r>
            <a:r>
              <a:rPr lang="en-GB" sz="20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2000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3078213" y="28476663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Sentence comprehension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3078213" y="2931114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Tip-of-the-tongue task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3078213" y="28044615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Picture-picture priming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3078213" y="3118335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Unfamiliar face recognition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3078213" y="29844815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Familiar face recognition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3078213" y="32070673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Motor learning</a:t>
            </a:r>
            <a:r>
              <a:rPr lang="en-GB" sz="2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3078213" y="3163746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Emotion recognition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3078213" y="30276863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Emotion reactivity &amp; regulation</a:t>
            </a:r>
            <a:r>
              <a:rPr lang="en-GB" sz="2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3078213" y="25414489"/>
            <a:ext cx="1233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Hotel task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3078213" y="25858396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Proverb comprehension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3078213" y="3293360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Force matching</a:t>
            </a:r>
            <a:r>
              <a:rPr lang="en-GB" sz="2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6576349" y="23957735"/>
            <a:ext cx="3805790" cy="507385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diverse measures: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6576349" y="24497639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Fluid intelligence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6576349" y="24970582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Crystallized intelligence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6576349" y="32517001"/>
            <a:ext cx="392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Response time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6576349" y="26302303"/>
            <a:ext cx="3085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Visual short term memory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6576349" y="2763402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Memory recall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6576349" y="28476663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Comprehension accuracy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6576349" y="2931114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Tip-of-the-tongue rate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6576349" y="28044615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Picture naming accuracy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6576349" y="31185280"/>
            <a:ext cx="4278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Unfamiliar face recognition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2" name="TextBox 351"/>
          <p:cNvSpPr txBox="1"/>
          <p:nvPr/>
        </p:nvSpPr>
        <p:spPr>
          <a:xfrm>
            <a:off x="6576349" y="29844815"/>
            <a:ext cx="3794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Familiar face recognition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6576349" y="32070673"/>
            <a:ext cx="3209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Motor learning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6576349" y="31637464"/>
            <a:ext cx="3589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Emotion recognition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6576349" y="3029746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Positive emotion processing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6" name="TextBox 355"/>
          <p:cNvSpPr txBox="1"/>
          <p:nvPr/>
        </p:nvSpPr>
        <p:spPr>
          <a:xfrm>
            <a:off x="6576349" y="25414489"/>
            <a:ext cx="1483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Multitasking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6576349" y="25858396"/>
            <a:ext cx="2196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Proverb knowledge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6576349" y="32933608"/>
            <a:ext cx="3306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Force matching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6576349" y="28869222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Comprehension speed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6576349" y="30741373"/>
            <a:ext cx="3994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Negative emotion processing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6576349" y="26746210"/>
            <a:ext cx="2838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Source memory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6576349" y="27190117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Repetition priming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629941" y="22937271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chemeClr val="accent1">
                    <a:lumMod val="50000"/>
                  </a:schemeClr>
                </a:solidFill>
              </a:rPr>
              <a:t>5 cognitive domains</a:t>
            </a:r>
            <a:endParaRPr lang="en-GB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7" name="Right Arrow 366"/>
          <p:cNvSpPr/>
          <p:nvPr/>
        </p:nvSpPr>
        <p:spPr>
          <a:xfrm>
            <a:off x="2358133" y="23081287"/>
            <a:ext cx="675663" cy="61423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8" name="TextBox 367"/>
          <p:cNvSpPr txBox="1"/>
          <p:nvPr/>
        </p:nvSpPr>
        <p:spPr>
          <a:xfrm>
            <a:off x="3078213" y="22937271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chemeClr val="accent1">
                    <a:lumMod val="75000"/>
                  </a:schemeClr>
                </a:solidFill>
              </a:rPr>
              <a:t>16 cognitive tasks</a:t>
            </a:r>
            <a:endParaRPr lang="en-GB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9" name="Right Arrow 368"/>
          <p:cNvSpPr/>
          <p:nvPr/>
        </p:nvSpPr>
        <p:spPr>
          <a:xfrm>
            <a:off x="5570902" y="23081287"/>
            <a:ext cx="675663" cy="61423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0" name="TextBox 369"/>
          <p:cNvSpPr txBox="1"/>
          <p:nvPr/>
        </p:nvSpPr>
        <p:spPr>
          <a:xfrm>
            <a:off x="6576349" y="22937271"/>
            <a:ext cx="2766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 diverse measures </a:t>
            </a:r>
          </a:p>
        </p:txBody>
      </p:sp>
      <p:graphicFrame>
        <p:nvGraphicFramePr>
          <p:cNvPr id="372" name="Content Placeholder 3"/>
          <p:cNvGraphicFramePr>
            <a:graphicFrameLocks/>
          </p:cNvGraphicFramePr>
          <p:nvPr/>
        </p:nvGraphicFramePr>
        <p:xfrm>
          <a:off x="21152221" y="15921808"/>
          <a:ext cx="460851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98" name="Picture 2" descr="\\BLUE\CamCAN\meredith\key_variable_dataset_25.09.13\corrmap\corrmap_zcfa_260314\allss_corrmap.jpg"/>
          <p:cNvPicPr>
            <a:picLocks noChangeAspect="1" noChangeArrowheads="1"/>
          </p:cNvPicPr>
          <p:nvPr/>
        </p:nvPicPr>
        <p:blipFill>
          <a:blip r:embed="rId11" cstate="print"/>
          <a:srcRect l="22959" t="17959" r="19795" b="10204"/>
          <a:stretch>
            <a:fillRect/>
          </a:stretch>
        </p:blipFill>
        <p:spPr bwMode="auto">
          <a:xfrm>
            <a:off x="18415917" y="17047716"/>
            <a:ext cx="2448272" cy="2304256"/>
          </a:xfrm>
          <a:prstGeom prst="rect">
            <a:avLst/>
          </a:prstGeom>
          <a:noFill/>
        </p:spPr>
      </p:pic>
      <p:sp>
        <p:nvSpPr>
          <p:cNvPr id="102" name="Rectangle 101"/>
          <p:cNvSpPr/>
          <p:nvPr/>
        </p:nvSpPr>
        <p:spPr>
          <a:xfrm>
            <a:off x="13879413" y="32531329"/>
            <a:ext cx="12673408" cy="3769817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400" b="1" dirty="0" smtClean="0"/>
              <a:t>Current findings</a:t>
            </a:r>
          </a:p>
          <a:p>
            <a:pPr marL="358775" lvl="1">
              <a:buFont typeface="Arial" pitchFamily="34" charset="0"/>
              <a:buChar char="•"/>
            </a:pPr>
            <a:r>
              <a:rPr lang="en-GB" sz="2400" dirty="0" smtClean="0"/>
              <a:t>Cognitive decline measures replicate previous findings of common factors that decline with age</a:t>
            </a:r>
          </a:p>
          <a:p>
            <a:pPr marL="358775" lvl="1">
              <a:buFont typeface="Arial" pitchFamily="34" charset="0"/>
              <a:buChar char="•"/>
            </a:pPr>
            <a:r>
              <a:rPr lang="en-GB" sz="2400" dirty="0" smtClean="0"/>
              <a:t>Diverse cognitive measures support notion of cognitive diversity across age range</a:t>
            </a:r>
          </a:p>
          <a:p>
            <a:endParaRPr lang="en-GB" sz="2000" b="1" dirty="0" smtClean="0"/>
          </a:p>
          <a:p>
            <a:r>
              <a:rPr lang="en-GB" sz="2400" b="1" dirty="0" smtClean="0"/>
              <a:t>Implications for models of cognitive aging</a:t>
            </a:r>
          </a:p>
          <a:p>
            <a:pPr marL="358775" lvl="1">
              <a:buFont typeface="Arial" pitchFamily="34" charset="0"/>
              <a:buChar char="•"/>
            </a:pPr>
            <a:r>
              <a:rPr lang="en-GB" sz="2400" dirty="0" smtClean="0"/>
              <a:t>Need multivariate accounts of lifespan cognition, not just mechanisms of decline in old age</a:t>
            </a:r>
          </a:p>
          <a:p>
            <a:endParaRPr lang="en-GB" sz="2000" b="1" dirty="0" smtClean="0"/>
          </a:p>
          <a:p>
            <a:r>
              <a:rPr lang="en-GB" sz="2400" b="1" dirty="0" smtClean="0"/>
              <a:t>Future research question: </a:t>
            </a:r>
            <a:r>
              <a:rPr lang="en-GB" sz="2400" i="1" dirty="0" smtClean="0"/>
              <a:t>How do spared and impaired abilities interact across the lifespan?</a:t>
            </a:r>
          </a:p>
          <a:p>
            <a:pPr marL="358775" lvl="1">
              <a:buFont typeface="Arial" pitchFamily="34" charset="0"/>
              <a:buChar char="•"/>
            </a:pPr>
            <a:r>
              <a:rPr lang="en-GB" sz="2400" dirty="0" smtClean="0"/>
              <a:t>Do cross-domain interactions underpin age-related change in factor loadings?</a:t>
            </a:r>
          </a:p>
          <a:p>
            <a:pPr marL="358775" lvl="1">
              <a:buFont typeface="Arial" pitchFamily="34" charset="0"/>
              <a:buChar char="•"/>
            </a:pPr>
            <a:r>
              <a:rPr lang="en-GB" sz="2400" dirty="0" smtClean="0"/>
              <a:t>Do preserved abilities provide support to declining abilities?</a:t>
            </a:r>
            <a:endParaRPr lang="en-GB" sz="2400" dirty="0"/>
          </a:p>
        </p:txBody>
      </p:sp>
      <p:sp>
        <p:nvSpPr>
          <p:cNvPr id="103" name="Rectangle 102"/>
          <p:cNvSpPr/>
          <p:nvPr/>
        </p:nvSpPr>
        <p:spPr>
          <a:xfrm>
            <a:off x="19856077" y="7254628"/>
            <a:ext cx="6480720" cy="13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5758" tIns="37879" rIns="75758" bIns="37879">
            <a:spAutoFit/>
          </a:bodyPr>
          <a:lstStyle/>
          <a:p>
            <a:r>
              <a:rPr lang="en-GB" sz="2400" b="1" dirty="0" smtClean="0"/>
              <a:t>Diverse measures:</a:t>
            </a:r>
          </a:p>
          <a:p>
            <a:r>
              <a:rPr lang="en-GB" sz="2000" dirty="0" smtClean="0"/>
              <a:t>Age-related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declines</a:t>
            </a:r>
            <a:r>
              <a:rPr lang="en-GB" sz="2000" dirty="0" smtClean="0"/>
              <a:t>, 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stability</a:t>
            </a:r>
            <a:r>
              <a:rPr lang="en-GB" sz="2000" dirty="0" smtClean="0"/>
              <a:t>, and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improvements</a:t>
            </a:r>
          </a:p>
          <a:p>
            <a:r>
              <a:rPr lang="en-GB" sz="2000" dirty="0" smtClean="0"/>
              <a:t>Across tasks, declines at different ages and to different degrees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0001615" y="23957735"/>
            <a:ext cx="3301734" cy="507385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</a:rPr>
              <a:t>declining measures:</a:t>
            </a:r>
            <a:endParaRPr lang="en-GB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0001615" y="24497639"/>
            <a:ext cx="2337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Fluid intelligence</a:t>
            </a:r>
            <a:endParaRPr lang="en-GB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001615" y="32517001"/>
            <a:ext cx="2698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Response time</a:t>
            </a:r>
            <a:endParaRPr lang="en-GB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001615" y="26302303"/>
            <a:ext cx="3085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Visual short term memory</a:t>
            </a:r>
            <a:endParaRPr lang="en-GB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0001615" y="27634024"/>
            <a:ext cx="2337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Memory recall</a:t>
            </a:r>
            <a:endParaRPr lang="en-GB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0001615" y="26746210"/>
            <a:ext cx="2121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Source memory</a:t>
            </a:r>
            <a:endParaRPr lang="en-GB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2" name="Right Arrow 141"/>
          <p:cNvSpPr/>
          <p:nvPr/>
        </p:nvSpPr>
        <p:spPr>
          <a:xfrm>
            <a:off x="9315318" y="23081287"/>
            <a:ext cx="675663" cy="61423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TextBox 146"/>
          <p:cNvSpPr txBox="1"/>
          <p:nvPr/>
        </p:nvSpPr>
        <p:spPr>
          <a:xfrm>
            <a:off x="10001615" y="22937271"/>
            <a:ext cx="3301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chemeClr val="accent3">
                    <a:lumMod val="50000"/>
                  </a:schemeClr>
                </a:solidFill>
              </a:rPr>
              <a:t>5 typical “cognitive decline” measures</a:t>
            </a:r>
            <a:endParaRPr lang="en-GB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01949" y="17551772"/>
            <a:ext cx="3960440" cy="999828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000" dirty="0" smtClean="0"/>
              <a:t>Group of ~700 participants recruited across 7 deciles, equal number of men and women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01949" y="19052480"/>
            <a:ext cx="3960440" cy="1307604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000" dirty="0" smtClean="0"/>
              <a:t>3 age groups used in some analyses:</a:t>
            </a:r>
          </a:p>
          <a:p>
            <a:r>
              <a:rPr lang="en-GB" sz="2000" dirty="0" smtClean="0"/>
              <a:t>Young = 18-47</a:t>
            </a:r>
          </a:p>
          <a:p>
            <a:r>
              <a:rPr lang="en-GB" sz="2000" dirty="0" smtClean="0"/>
              <a:t>Middle = 48-67</a:t>
            </a:r>
          </a:p>
          <a:p>
            <a:r>
              <a:rPr lang="en-GB" sz="2000" dirty="0" smtClean="0"/>
              <a:t>Older = 68-88</a:t>
            </a:r>
          </a:p>
        </p:txBody>
      </p:sp>
      <p:pic>
        <p:nvPicPr>
          <p:cNvPr id="1026" name="Picture 2" descr="\\BLUE\CamCAN\meredith\key_variable_dataset_25.09.13\corrmap\corrmap_smallset_zcfa_260314\allss_corrmap.jpg"/>
          <p:cNvPicPr>
            <a:picLocks noChangeAspect="1" noChangeArrowheads="1"/>
          </p:cNvPicPr>
          <p:nvPr/>
        </p:nvPicPr>
        <p:blipFill>
          <a:blip r:embed="rId12" cstate="print"/>
          <a:srcRect l="28734" t="23810" r="21266" b="9524"/>
          <a:stretch>
            <a:fillRect/>
          </a:stretch>
        </p:blipFill>
        <p:spPr bwMode="auto">
          <a:xfrm>
            <a:off x="14671501" y="17047716"/>
            <a:ext cx="2304256" cy="2304256"/>
          </a:xfrm>
          <a:prstGeom prst="rect">
            <a:avLst/>
          </a:prstGeom>
          <a:noFill/>
        </p:spPr>
      </p:pic>
      <p:sp>
        <p:nvSpPr>
          <p:cNvPr id="151" name="Rectangle 150"/>
          <p:cNvSpPr/>
          <p:nvPr/>
        </p:nvSpPr>
        <p:spPr>
          <a:xfrm>
            <a:off x="18055877" y="16327636"/>
            <a:ext cx="3159968" cy="692051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pPr algn="ctr"/>
            <a:r>
              <a:rPr lang="en-GB" sz="2000" b="1" dirty="0" smtClean="0"/>
              <a:t>Diverse cognitive measures</a:t>
            </a:r>
          </a:p>
          <a:p>
            <a:pPr algn="ctr"/>
            <a:r>
              <a:rPr lang="en-GB" sz="2000" i="1" dirty="0" smtClean="0"/>
              <a:t>Mean correlation r=.18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14103821" y="16327636"/>
            <a:ext cx="3375992" cy="692051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pPr algn="ctr"/>
            <a:r>
              <a:rPr lang="en-GB" sz="2000" b="1" dirty="0" smtClean="0"/>
              <a:t>Cognitive decline measures</a:t>
            </a:r>
          </a:p>
          <a:p>
            <a:pPr algn="ctr"/>
            <a:r>
              <a:rPr lang="en-GB" sz="2000" i="1" dirty="0" smtClean="0"/>
              <a:t>Mean correlation r=.50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989981" y="6462540"/>
            <a:ext cx="11665296" cy="568940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pPr algn="ctr"/>
            <a:r>
              <a:rPr lang="en-GB" sz="3200" b="1" dirty="0" smtClean="0"/>
              <a:t>What is the nature of “successful” cognitive aging?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773957" y="7038604"/>
            <a:ext cx="4827572" cy="507385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Avoiding cognitive decline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73957" y="805891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Key measures decline with age and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</a:rPr>
              <a:t>intercorrelate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(e.g., fluid intelligence, memory, speed, inhibitory control)</a:t>
            </a:r>
            <a:r>
              <a:rPr lang="en-GB" sz="2000" baseline="30000" dirty="0" smtClean="0">
                <a:solidFill>
                  <a:schemeClr val="accent1">
                    <a:lumMod val="75000"/>
                  </a:schemeClr>
                </a:solidFill>
              </a:rPr>
              <a:t>2-3</a:t>
            </a:r>
            <a:endParaRPr lang="en-GB" sz="2000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7134597" y="7038604"/>
            <a:ext cx="5400796" cy="507385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Lifespan cognitive development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73957" y="757459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Cognitive aging = end of life, age-related decline</a:t>
            </a:r>
            <a:r>
              <a:rPr lang="en-GB" sz="20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2000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134597" y="7574598"/>
            <a:ext cx="60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Cognitive aging = lifelong process</a:t>
            </a:r>
            <a:r>
              <a:rPr lang="en-GB" sz="2000" baseline="30000" dirty="0" smtClean="0">
                <a:solidFill>
                  <a:schemeClr val="accent1"/>
                </a:solidFill>
              </a:rPr>
              <a:t>6</a:t>
            </a:r>
            <a:r>
              <a:rPr lang="en-GB" sz="2000" dirty="0" smtClean="0">
                <a:solidFill>
                  <a:schemeClr val="accent1"/>
                </a:solidFill>
              </a:rPr>
              <a:t>, variable trajectories</a:t>
            </a:r>
            <a:r>
              <a:rPr lang="en-GB" sz="2000" baseline="30000" dirty="0" smtClean="0">
                <a:solidFill>
                  <a:schemeClr val="accent1"/>
                </a:solidFill>
              </a:rPr>
              <a:t>7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134597" y="8903261"/>
            <a:ext cx="58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Models are underdeveloped: few studies collect cross-domain measures, examine lifespan trajectories, or propose mechanisms of preservation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73957" y="11194899"/>
            <a:ext cx="5699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Prediction: small number of factors underpinning </a:t>
            </a:r>
            <a:r>
              <a:rPr lang="en-GB" sz="2000" b="1" dirty="0" smtClean="0">
                <a:solidFill>
                  <a:schemeClr val="accent3">
                    <a:lumMod val="50000"/>
                  </a:schemeClr>
                </a:solidFill>
              </a:rPr>
              <a:t>declining</a:t>
            </a: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 cognition</a:t>
            </a:r>
          </a:p>
        </p:txBody>
      </p:sp>
      <p:sp>
        <p:nvSpPr>
          <p:cNvPr id="183" name="Right Arrow 182"/>
          <p:cNvSpPr/>
          <p:nvPr/>
        </p:nvSpPr>
        <p:spPr>
          <a:xfrm rot="5400000">
            <a:off x="3107603" y="10771564"/>
            <a:ext cx="540060" cy="4909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Right Arrow 183"/>
          <p:cNvSpPr/>
          <p:nvPr/>
        </p:nvSpPr>
        <p:spPr>
          <a:xfrm rot="5400000">
            <a:off x="9445255" y="10771564"/>
            <a:ext cx="540060" cy="4909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TextBox 185"/>
          <p:cNvSpPr txBox="1"/>
          <p:nvPr/>
        </p:nvSpPr>
        <p:spPr>
          <a:xfrm>
            <a:off x="701949" y="3340572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chemeClr val="accent1">
                    <a:lumMod val="75000"/>
                  </a:schemeClr>
                </a:solidFill>
              </a:rPr>
              <a:t>1 – tasks only administered to subgroup 1</a:t>
            </a:r>
          </a:p>
          <a:p>
            <a:r>
              <a:rPr lang="en-GB" sz="2000" i="1" dirty="0" smtClean="0">
                <a:solidFill>
                  <a:schemeClr val="accent1">
                    <a:lumMod val="75000"/>
                  </a:schemeClr>
                </a:solidFill>
              </a:rPr>
              <a:t>2 - tasks only administered to subgroup 2</a:t>
            </a:r>
            <a:endParaRPr lang="en-GB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7134597" y="11207093"/>
            <a:ext cx="5924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Prediction : Complex factor structure underpinning </a:t>
            </a:r>
            <a:r>
              <a:rPr lang="en-GB" sz="2000" b="1" dirty="0" smtClean="0">
                <a:solidFill>
                  <a:schemeClr val="accent3">
                    <a:lumMod val="50000"/>
                  </a:schemeClr>
                </a:solidFill>
              </a:rPr>
              <a:t>range</a:t>
            </a: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 of cognitive performance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24176557" y="22448316"/>
            <a:ext cx="1791816" cy="384274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pPr algn="ctr"/>
            <a:r>
              <a:rPr lang="en-GB" sz="2000" dirty="0" smtClean="0"/>
              <a:t>Subgroup 2 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14311461" y="29577108"/>
            <a:ext cx="11593288" cy="13076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5758" tIns="37879" rIns="75758" bIns="37879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For each measure, the cells contains the component number with highest loading for that measure</a:t>
            </a:r>
          </a:p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PCA with </a:t>
            </a:r>
            <a:r>
              <a:rPr lang="en-GB" sz="2000" i="1" dirty="0" err="1" smtClean="0"/>
              <a:t>varimax</a:t>
            </a:r>
            <a:r>
              <a:rPr lang="en-GB" sz="2000" i="1" dirty="0" smtClean="0"/>
              <a:t> rotation, factors listed with </a:t>
            </a:r>
            <a:r>
              <a:rPr lang="en-GB" sz="2000" i="1" dirty="0" err="1" smtClean="0"/>
              <a:t>eigenvalue</a:t>
            </a:r>
            <a:r>
              <a:rPr lang="en-GB" sz="2000" i="1" dirty="0" smtClean="0"/>
              <a:t>&gt;1.0</a:t>
            </a:r>
          </a:p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Subgroups analyzed separately (see “Cognitive measures” or tables above for tests in each subgroup)</a:t>
            </a:r>
          </a:p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“Cognitive decline” measures analyzed for Subgroup 2 only, who were administered memory </a:t>
            </a:r>
            <a:r>
              <a:rPr lang="en-GB" sz="2000" i="1" dirty="0" smtClean="0"/>
              <a:t>task</a:t>
            </a:r>
            <a:endParaRPr lang="en-GB" sz="2000" i="1" dirty="0" smtClean="0"/>
          </a:p>
        </p:txBody>
      </p:sp>
      <p:graphicFrame>
        <p:nvGraphicFramePr>
          <p:cNvPr id="146" name="Chart 145"/>
          <p:cNvGraphicFramePr/>
          <p:nvPr/>
        </p:nvGraphicFramePr>
        <p:xfrm>
          <a:off x="18703949" y="8694788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165" name="Chart 164"/>
          <p:cNvGraphicFramePr/>
          <p:nvPr/>
        </p:nvGraphicFramePr>
        <p:xfrm>
          <a:off x="14023429" y="8622780"/>
          <a:ext cx="547260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66" name="Rectangle 165"/>
          <p:cNvSpPr/>
          <p:nvPr/>
        </p:nvSpPr>
        <p:spPr>
          <a:xfrm>
            <a:off x="15103549" y="7254628"/>
            <a:ext cx="4608512" cy="13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5758" tIns="37879" rIns="75758" bIns="37879">
            <a:spAutoFit/>
          </a:bodyPr>
          <a:lstStyle/>
          <a:p>
            <a:r>
              <a:rPr lang="en-GB" sz="2400" b="1" dirty="0" smtClean="0"/>
              <a:t>Cognitive decline measures</a:t>
            </a:r>
            <a:r>
              <a:rPr lang="en-GB" sz="2400" dirty="0" smtClean="0"/>
              <a:t>: </a:t>
            </a:r>
          </a:p>
          <a:p>
            <a:r>
              <a:rPr lang="en-GB" sz="2000" dirty="0" smtClean="0"/>
              <a:t>Age-related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decline </a:t>
            </a:r>
            <a:r>
              <a:rPr lang="en-GB" sz="2000" dirty="0" smtClean="0"/>
              <a:t>in all measures</a:t>
            </a:r>
            <a:endParaRPr lang="en-GB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dirty="0" smtClean="0"/>
              <a:t>Across tasks, similar trajectories of decline</a:t>
            </a:r>
          </a:p>
          <a:p>
            <a:endParaRPr lang="en-GB" sz="2000" dirty="0" smtClean="0"/>
          </a:p>
        </p:txBody>
      </p:sp>
      <p:sp>
        <p:nvSpPr>
          <p:cNvPr id="167" name="Rectangle 166"/>
          <p:cNvSpPr/>
          <p:nvPr/>
        </p:nvSpPr>
        <p:spPr>
          <a:xfrm>
            <a:off x="14527485" y="15247516"/>
            <a:ext cx="11305256" cy="8151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5758" tIns="37879" rIns="75758" bIns="37879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Cognitive decline </a:t>
            </a:r>
            <a:r>
              <a:rPr lang="en-GB" sz="2400" dirty="0" smtClean="0"/>
              <a:t>measures</a:t>
            </a:r>
            <a:r>
              <a:rPr lang="en-GB" sz="2400" b="1" dirty="0" smtClean="0"/>
              <a:t> </a:t>
            </a:r>
            <a:r>
              <a:rPr lang="en-GB" sz="2400" dirty="0" smtClean="0"/>
              <a:t>more strongly correlated compared to </a:t>
            </a:r>
            <a:r>
              <a:rPr lang="en-GB" sz="2400" b="1" dirty="0" smtClean="0"/>
              <a:t>diverse</a:t>
            </a:r>
            <a:r>
              <a:rPr lang="en-GB" sz="2400" dirty="0" smtClean="0"/>
              <a:t> measures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This pattern held across the age groups</a:t>
            </a:r>
          </a:p>
        </p:txBody>
      </p: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559933" y="22935060"/>
          <a:ext cx="3510000" cy="6210000"/>
        </p:xfrm>
        <a:graphic>
          <a:graphicData uri="http://schemas.openxmlformats.org/drawingml/2006/table">
            <a:tbl>
              <a:tblPr/>
              <a:tblGrid>
                <a:gridCol w="2160000"/>
                <a:gridCol w="270000"/>
                <a:gridCol w="270000"/>
                <a:gridCol w="270000"/>
                <a:gridCol w="270000"/>
                <a:gridCol w="270000"/>
              </a:tblGrid>
              <a:tr h="54000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6841" marR="6841" marT="68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6841" marR="6841" marT="6841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Young </a:t>
                      </a:r>
                    </a:p>
                  </a:txBody>
                  <a:tcPr marL="6841" marR="6841" marT="6841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Middle </a:t>
                      </a:r>
                    </a:p>
                  </a:txBody>
                  <a:tcPr marL="6841" marR="6841" marT="6841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older </a:t>
                      </a:r>
                    </a:p>
                  </a:txBody>
                  <a:tcPr marL="6841" marR="6841" marT="6841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Fluid intelligence 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Response time 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0E0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Unfamiliar face recognition  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C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Emotion recognition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BA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2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Visual short term memory  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2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C6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C6DE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Picture naming accuracy 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C6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C0E0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Familiar face recognition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C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CCDC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Tip-of-the-tongue rate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C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2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BAE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Multitasking 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2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2DA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Motor learning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BA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C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BA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C6DE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Positive emotion processing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2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C6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C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2DA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Negative emotion processing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2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Comprehension speed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BA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Comprehension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accuracy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C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C6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BA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C6DE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Force matching 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BA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C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C6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BAE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Proverb knowledge 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C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C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Crystallized intelligence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C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2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BAE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b="0" i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first component % variance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23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20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14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21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2" name="Table 171"/>
          <p:cNvGraphicFramePr>
            <a:graphicFrameLocks noGrp="1"/>
          </p:cNvGraphicFramePr>
          <p:nvPr/>
        </p:nvGraphicFramePr>
        <p:xfrm>
          <a:off x="22538765" y="22935060"/>
          <a:ext cx="3510000" cy="6210000"/>
        </p:xfrm>
        <a:graphic>
          <a:graphicData uri="http://schemas.openxmlformats.org/drawingml/2006/table">
            <a:tbl>
              <a:tblPr/>
              <a:tblGrid>
                <a:gridCol w="2160000"/>
                <a:gridCol w="270000"/>
                <a:gridCol w="270000"/>
                <a:gridCol w="270000"/>
                <a:gridCol w="270000"/>
                <a:gridCol w="270000"/>
              </a:tblGrid>
              <a:tr h="54000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6653" marR="6653" marT="6653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Youing </a:t>
                      </a:r>
                    </a:p>
                  </a:txBody>
                  <a:tcPr marL="6653" marR="6653" marT="6653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Middle </a:t>
                      </a:r>
                    </a:p>
                  </a:txBody>
                  <a:tcPr marL="6653" marR="6653" marT="6653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older </a:t>
                      </a:r>
                    </a:p>
                  </a:txBody>
                  <a:tcPr marL="6653" marR="6653" marT="6653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Fluid intelligence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 memory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Response time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C9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Memory recall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Unfamiliar face recognition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C9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Emotion recognition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0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Visual short term memory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Picture naming accuracy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0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0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C9DD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Familiar face recognition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0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Tip-of-the-tongue rate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0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Multitasking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BE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Repetition priming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9D0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Comprehension speed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C9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C9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C9DD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Comprehension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accuracy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9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9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9DD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53" marR="6653" marT="6653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Proverb knowledge 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9D0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Crystallized intelligence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C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53" marR="6653" marT="66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BE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b="0" i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first component % variance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27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19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21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24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3" name="Rectangle 172"/>
          <p:cNvSpPr/>
          <p:nvPr/>
        </p:nvSpPr>
        <p:spPr>
          <a:xfrm>
            <a:off x="20144109" y="22448316"/>
            <a:ext cx="1800200" cy="384274"/>
          </a:xfrm>
          <a:prstGeom prst="rect">
            <a:avLst/>
          </a:prstGeom>
        </p:spPr>
        <p:txBody>
          <a:bodyPr wrap="square" lIns="75758" tIns="37879" rIns="75758" bIns="37879">
            <a:spAutoFit/>
          </a:bodyPr>
          <a:lstStyle/>
          <a:p>
            <a:pPr algn="ctr"/>
            <a:r>
              <a:rPr lang="en-GB" sz="2000" dirty="0" smtClean="0"/>
              <a:t>Subgroup 1</a:t>
            </a:r>
          </a:p>
        </p:txBody>
      </p:sp>
      <p:graphicFrame>
        <p:nvGraphicFramePr>
          <p:cNvPr id="178" name="Table 177"/>
          <p:cNvGraphicFramePr>
            <a:graphicFrameLocks noGrp="1"/>
          </p:cNvGraphicFramePr>
          <p:nvPr/>
        </p:nvGraphicFramePr>
        <p:xfrm>
          <a:off x="13951421" y="22904528"/>
          <a:ext cx="3510000" cy="6210000"/>
        </p:xfrm>
        <a:graphic>
          <a:graphicData uri="http://schemas.openxmlformats.org/drawingml/2006/table">
            <a:tbl>
              <a:tblPr/>
              <a:tblGrid>
                <a:gridCol w="2160000"/>
                <a:gridCol w="270000"/>
                <a:gridCol w="270000"/>
                <a:gridCol w="270000"/>
                <a:gridCol w="270000"/>
                <a:gridCol w="270000"/>
              </a:tblGrid>
              <a:tr h="540000"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Youing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Middle 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older 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Fluid intelligence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 memory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Response time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Memory recall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Visual short term memory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b="0" i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first component % variance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45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44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51</a:t>
                      </a:r>
                      <a:endParaRPr lang="en-GB" sz="1400" b="0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9" name="Rectangle 178"/>
          <p:cNvSpPr/>
          <p:nvPr/>
        </p:nvSpPr>
        <p:spPr>
          <a:xfrm>
            <a:off x="19063989" y="20512484"/>
            <a:ext cx="6768752" cy="16769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5758" tIns="37879" rIns="75758" bIns="37879">
            <a:spAutoFit/>
          </a:bodyPr>
          <a:lstStyle/>
          <a:p>
            <a:r>
              <a:rPr lang="en-GB" sz="2400" b="1" dirty="0" smtClean="0"/>
              <a:t>Diverse measures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 </a:t>
            </a:r>
            <a:r>
              <a:rPr lang="en-GB" sz="2000" dirty="0" smtClean="0"/>
              <a:t>Measures load onto 6 factors, with top factor explaining &lt;30% of variance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Little change in </a:t>
            </a:r>
            <a:r>
              <a:rPr lang="en-GB" sz="2000" i="1" dirty="0" smtClean="0"/>
              <a:t>number</a:t>
            </a:r>
            <a:r>
              <a:rPr lang="en-GB" sz="2000" dirty="0" smtClean="0"/>
              <a:t> of factors across age groups, but factor loadings are </a:t>
            </a:r>
            <a:r>
              <a:rPr lang="en-GB" sz="2000" i="1" dirty="0" smtClean="0"/>
              <a:t>variable </a:t>
            </a:r>
            <a:r>
              <a:rPr lang="en-GB" sz="2000" dirty="0" smtClean="0"/>
              <a:t>across age range</a:t>
            </a:r>
            <a:endParaRPr lang="en-GB" sz="2000" i="1" dirty="0" smtClean="0"/>
          </a:p>
        </p:txBody>
      </p:sp>
      <p:sp>
        <p:nvSpPr>
          <p:cNvPr id="150" name="Rectangle 149"/>
          <p:cNvSpPr/>
          <p:nvPr/>
        </p:nvSpPr>
        <p:spPr>
          <a:xfrm>
            <a:off x="14535869" y="20512484"/>
            <a:ext cx="4096072" cy="16769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5758" tIns="37879" rIns="75758" bIns="37879">
            <a:spAutoFit/>
          </a:bodyPr>
          <a:lstStyle/>
          <a:p>
            <a:r>
              <a:rPr lang="en-GB" sz="2400" b="1" dirty="0" smtClean="0"/>
              <a:t>Cognitive decline measures 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 </a:t>
            </a:r>
            <a:r>
              <a:rPr lang="en-GB" sz="2000" dirty="0" smtClean="0"/>
              <a:t>Measures load onto </a:t>
            </a:r>
            <a:r>
              <a:rPr lang="en-GB" sz="2000" i="1" dirty="0" smtClean="0"/>
              <a:t>one</a:t>
            </a:r>
            <a:r>
              <a:rPr lang="en-GB" sz="2000" dirty="0" smtClean="0"/>
              <a:t> factor explaining over 50% of variance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Simple factor structure is </a:t>
            </a:r>
            <a:r>
              <a:rPr lang="en-GB" sz="2000" i="1" dirty="0" smtClean="0"/>
              <a:t>consistent</a:t>
            </a:r>
            <a:r>
              <a:rPr lang="en-GB" sz="2000" dirty="0" smtClean="0"/>
              <a:t> across the age groups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73957" y="8903261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Models aim to identify small number of factors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underpinning declines </a:t>
            </a:r>
            <a:r>
              <a:rPr lang="en-GB" sz="2000" baseline="30000" dirty="0" smtClean="0">
                <a:solidFill>
                  <a:schemeClr val="accent1">
                    <a:lumMod val="75000"/>
                  </a:schemeClr>
                </a:solidFill>
              </a:rPr>
              <a:t>3-4</a:t>
            </a:r>
            <a:endParaRPr lang="en-GB" sz="2000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134597" y="8058910"/>
            <a:ext cx="58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measures include range of spared and impaired functions, both domain-general and domain specific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2" name="Right Arrow 131"/>
          <p:cNvSpPr/>
          <p:nvPr/>
        </p:nvSpPr>
        <p:spPr>
          <a:xfrm rot="5400000">
            <a:off x="865603" y="17139363"/>
            <a:ext cx="432048" cy="39277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ight Arrow 156"/>
          <p:cNvSpPr/>
          <p:nvPr/>
        </p:nvSpPr>
        <p:spPr>
          <a:xfrm rot="5400000">
            <a:off x="865603" y="18579523"/>
            <a:ext cx="432048" cy="39277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ectangle 157"/>
          <p:cNvSpPr/>
          <p:nvPr/>
        </p:nvSpPr>
        <p:spPr>
          <a:xfrm>
            <a:off x="701949" y="11935148"/>
            <a:ext cx="12457384" cy="17384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5758" tIns="37879" rIns="75758" bIns="37879">
            <a:spAutoFit/>
          </a:bodyPr>
          <a:lstStyle/>
          <a:p>
            <a:r>
              <a:rPr lang="en-GB" sz="1200" b="1" i="1" dirty="0" smtClean="0"/>
              <a:t>References</a:t>
            </a:r>
          </a:p>
          <a:p>
            <a:r>
              <a:rPr lang="en-GB" sz="1200" i="1" dirty="0" smtClean="0"/>
              <a:t>1 </a:t>
            </a:r>
            <a:r>
              <a:rPr lang="en-GB" sz="1200" i="1" dirty="0" err="1" smtClean="0"/>
              <a:t>Daffner</a:t>
            </a:r>
            <a:r>
              <a:rPr lang="en-GB" sz="1200" i="1" dirty="0" smtClean="0"/>
              <a:t>, K. R. (2010). Promoting successful cognitive aging: a comprehensive review. Journal of Alzheimer's Disease, 19(4), 1101-1122.</a:t>
            </a:r>
          </a:p>
          <a:p>
            <a:r>
              <a:rPr lang="en-GB" sz="1200" i="1" dirty="0" smtClean="0"/>
              <a:t>2 </a:t>
            </a:r>
            <a:r>
              <a:rPr lang="en-GB" sz="1200" i="1" dirty="0" err="1" smtClean="0"/>
              <a:t>Salthouse</a:t>
            </a:r>
            <a:r>
              <a:rPr lang="en-GB" sz="1200" i="1" dirty="0" smtClean="0"/>
              <a:t>, T. A. (2010). Selective review of cognitive aging. Journal of the International neuropsychological Society, 16(05), 754-760.</a:t>
            </a:r>
          </a:p>
          <a:p>
            <a:r>
              <a:rPr lang="en-GB" sz="1200" i="1" dirty="0" smtClean="0"/>
              <a:t>3 </a:t>
            </a:r>
            <a:r>
              <a:rPr lang="en-GB" sz="1200" i="1" dirty="0" err="1" smtClean="0"/>
              <a:t>Lindenberger</a:t>
            </a:r>
            <a:r>
              <a:rPr lang="en-GB" sz="1200" i="1" dirty="0" smtClean="0"/>
              <a:t>, U., &amp; </a:t>
            </a:r>
            <a:r>
              <a:rPr lang="en-GB" sz="1200" i="1" dirty="0" err="1" smtClean="0"/>
              <a:t>Ghisletta</a:t>
            </a:r>
            <a:r>
              <a:rPr lang="en-GB" sz="1200" i="1" dirty="0" smtClean="0"/>
              <a:t>, P. (2009). Cognitive and sensory declines in old age: gauging the evidence for a common cause. Psychology and aging, 24(1), 1.</a:t>
            </a:r>
          </a:p>
          <a:p>
            <a:r>
              <a:rPr lang="en-GB" sz="1200" i="1" dirty="0" smtClean="0"/>
              <a:t>4 </a:t>
            </a:r>
            <a:r>
              <a:rPr lang="en-GB" sz="1200" i="1" dirty="0" err="1" smtClean="0"/>
              <a:t>Salthouse</a:t>
            </a:r>
            <a:r>
              <a:rPr lang="en-GB" sz="1200" i="1" dirty="0" smtClean="0"/>
              <a:t>, T. A., &amp; </a:t>
            </a:r>
            <a:r>
              <a:rPr lang="en-GB" sz="1200" i="1" dirty="0" err="1" smtClean="0"/>
              <a:t>Ferrer-Caja</a:t>
            </a:r>
            <a:r>
              <a:rPr lang="en-GB" sz="1200" i="1" dirty="0" smtClean="0"/>
              <a:t>, E. (2003). What needs to be explained to account for age-related effects on multiple cognitive variables?. Psychology and aging, 18(1), 91.</a:t>
            </a:r>
          </a:p>
          <a:p>
            <a:r>
              <a:rPr lang="en-GB" sz="1200" i="1" dirty="0" smtClean="0"/>
              <a:t>5 Li, S. C., </a:t>
            </a:r>
            <a:r>
              <a:rPr lang="en-GB" sz="1200" i="1" dirty="0" err="1" smtClean="0"/>
              <a:t>Schmiedek</a:t>
            </a:r>
            <a:r>
              <a:rPr lang="en-GB" sz="1200" i="1" dirty="0" smtClean="0"/>
              <a:t>, F., </a:t>
            </a:r>
            <a:r>
              <a:rPr lang="en-GB" sz="1200" i="1" dirty="0" err="1" smtClean="0"/>
              <a:t>Huxhold</a:t>
            </a:r>
            <a:r>
              <a:rPr lang="en-GB" sz="1200" i="1" dirty="0" smtClean="0"/>
              <a:t>, O., </a:t>
            </a:r>
            <a:r>
              <a:rPr lang="en-GB" sz="1200" i="1" dirty="0" err="1" smtClean="0"/>
              <a:t>Röcke</a:t>
            </a:r>
            <a:r>
              <a:rPr lang="en-GB" sz="1200" i="1" dirty="0" smtClean="0"/>
              <a:t>, C., Smith, J., &amp; </a:t>
            </a:r>
            <a:r>
              <a:rPr lang="en-GB" sz="1200" i="1" dirty="0" err="1" smtClean="0"/>
              <a:t>Lindenberger</a:t>
            </a:r>
            <a:r>
              <a:rPr lang="en-GB" sz="1200" i="1" dirty="0" smtClean="0"/>
              <a:t>, U. (2008). Working memory plasticity in old age: practice gain, transfer, and maintenance. Psychology and aging, 23(4), 731.</a:t>
            </a:r>
          </a:p>
          <a:p>
            <a:r>
              <a:rPr lang="en-GB" sz="1200" i="1" dirty="0" smtClean="0"/>
              <a:t>6 </a:t>
            </a:r>
            <a:r>
              <a:rPr lang="en-GB" sz="1200" i="1" dirty="0" err="1" smtClean="0"/>
              <a:t>Salthouse</a:t>
            </a:r>
            <a:r>
              <a:rPr lang="en-GB" sz="1200" i="1" dirty="0" smtClean="0"/>
              <a:t>, T. A. (2009). When does age-related cognitive decline begin?. Neurobiology of aging, 30(4), 507-514.</a:t>
            </a:r>
          </a:p>
          <a:p>
            <a:r>
              <a:rPr lang="en-GB" sz="1200" i="1" dirty="0" smtClean="0"/>
              <a:t>7 Park, D. C., </a:t>
            </a:r>
            <a:r>
              <a:rPr lang="en-GB" sz="1200" i="1" dirty="0" err="1" smtClean="0"/>
              <a:t>Lautenschlager</a:t>
            </a:r>
            <a:r>
              <a:rPr lang="en-GB" sz="1200" i="1" dirty="0" smtClean="0"/>
              <a:t>, G., </a:t>
            </a:r>
            <a:r>
              <a:rPr lang="en-GB" sz="1200" i="1" dirty="0" err="1" smtClean="0"/>
              <a:t>Hedden</a:t>
            </a:r>
            <a:r>
              <a:rPr lang="en-GB" sz="1200" i="1" dirty="0" smtClean="0"/>
              <a:t>, T., Davidson, N. S., Smith, A. D., &amp; Smith, P. K. (2002). Models of </a:t>
            </a:r>
            <a:r>
              <a:rPr lang="en-GB" sz="1200" i="1" dirty="0" err="1" smtClean="0"/>
              <a:t>visuospatial</a:t>
            </a:r>
            <a:r>
              <a:rPr lang="en-GB" sz="1200" i="1" dirty="0" smtClean="0"/>
              <a:t> and verbal memory across the adult life span. Psychology and aging, 17(2), 299.</a:t>
            </a:r>
          </a:p>
          <a:p>
            <a:r>
              <a:rPr lang="en-GB" sz="1200" i="1" dirty="0" smtClean="0"/>
              <a:t>8 Park, D. C., &amp; Reuter-Lorenz, P. (2009). The adaptive brain: aging and </a:t>
            </a:r>
            <a:r>
              <a:rPr lang="en-GB" sz="1200" i="1" dirty="0" err="1" smtClean="0"/>
              <a:t>neurocognitive</a:t>
            </a:r>
            <a:r>
              <a:rPr lang="en-GB" sz="1200" i="1" dirty="0" smtClean="0"/>
              <a:t> scaffolding. Annual review of psychology, 60, 173.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773957" y="9990932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“Successful” aging and proposed interventions focus on avoiding or reversing decline in key measures</a:t>
            </a:r>
            <a:r>
              <a:rPr lang="en-GB" sz="2000" baseline="300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GB" sz="2000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134597" y="9990932"/>
            <a:ext cx="58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“Successful” aging may be multivariate; interventions may involve spared as well as impaired abilities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3" grpId="0">
        <p:bldAsOne/>
      </p:bldGraphic>
      <p:bldGraphic spid="144" grpId="0">
        <p:bldAsOne/>
      </p:bldGraphic>
      <p:bldGraphic spid="144" grpId="1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7697</TotalTime>
  <Words>1356</Words>
  <Application>Microsoft Office PowerPoint</Application>
  <PresentationFormat>Custom</PresentationFormat>
  <Paragraphs>405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barry</dc:creator>
  <cp:lastModifiedBy>mshafto</cp:lastModifiedBy>
  <cp:revision>431</cp:revision>
  <dcterms:created xsi:type="dcterms:W3CDTF">2013-08-29T14:57:25Z</dcterms:created>
  <dcterms:modified xsi:type="dcterms:W3CDTF">2014-04-02T07:59:18Z</dcterms:modified>
</cp:coreProperties>
</file>